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1196" r:id="rId2"/>
    <p:sldId id="1874" r:id="rId3"/>
    <p:sldId id="1873" r:id="rId4"/>
    <p:sldId id="1778" r:id="rId5"/>
    <p:sldId id="1799" r:id="rId6"/>
    <p:sldId id="1779" r:id="rId7"/>
    <p:sldId id="1849" r:id="rId8"/>
    <p:sldId id="1850" r:id="rId9"/>
    <p:sldId id="1866" r:id="rId10"/>
    <p:sldId id="1852" r:id="rId11"/>
    <p:sldId id="1801" r:id="rId12"/>
    <p:sldId id="1802" r:id="rId13"/>
    <p:sldId id="1803" r:id="rId14"/>
    <p:sldId id="1854" r:id="rId15"/>
    <p:sldId id="1860" r:id="rId16"/>
    <p:sldId id="1861" r:id="rId17"/>
    <p:sldId id="1862" r:id="rId18"/>
    <p:sldId id="1863" r:id="rId19"/>
    <p:sldId id="1867" r:id="rId20"/>
    <p:sldId id="1804" r:id="rId21"/>
    <p:sldId id="1805" r:id="rId22"/>
    <p:sldId id="1782" r:id="rId23"/>
    <p:sldId id="1783" r:id="rId24"/>
    <p:sldId id="1785" r:id="rId25"/>
    <p:sldId id="1786" r:id="rId26"/>
    <p:sldId id="1813" r:id="rId27"/>
    <p:sldId id="1814" r:id="rId28"/>
    <p:sldId id="1788" r:id="rId29"/>
    <p:sldId id="1834" r:id="rId30"/>
    <p:sldId id="1833" r:id="rId31"/>
    <p:sldId id="1835" r:id="rId32"/>
    <p:sldId id="1836" r:id="rId33"/>
    <p:sldId id="1837" r:id="rId34"/>
    <p:sldId id="1838" r:id="rId35"/>
    <p:sldId id="1839" r:id="rId36"/>
    <p:sldId id="1815" r:id="rId37"/>
    <p:sldId id="1816" r:id="rId38"/>
    <p:sldId id="1818" r:id="rId39"/>
    <p:sldId id="1819" r:id="rId40"/>
    <p:sldId id="1820" r:id="rId41"/>
    <p:sldId id="1791" r:id="rId42"/>
    <p:sldId id="1797" r:id="rId43"/>
    <p:sldId id="1720" r:id="rId44"/>
    <p:sldId id="1463" r:id="rId45"/>
    <p:sldId id="1464" r:id="rId46"/>
    <p:sldId id="1465" r:id="rId47"/>
    <p:sldId id="1466" r:id="rId48"/>
    <p:sldId id="1604" r:id="rId49"/>
    <p:sldId id="1697" r:id="rId50"/>
    <p:sldId id="1605" r:id="rId51"/>
    <p:sldId id="1644" r:id="rId52"/>
    <p:sldId id="1684" r:id="rId53"/>
    <p:sldId id="1606" r:id="rId54"/>
    <p:sldId id="1823" r:id="rId55"/>
    <p:sldId id="1824" r:id="rId56"/>
    <p:sldId id="1607" r:id="rId57"/>
    <p:sldId id="1822" r:id="rId58"/>
    <p:sldId id="1825" r:id="rId59"/>
    <p:sldId id="1826" r:id="rId60"/>
    <p:sldId id="1827" r:id="rId61"/>
    <p:sldId id="1828" r:id="rId62"/>
    <p:sldId id="1872" r:id="rId63"/>
    <p:sldId id="1868" r:id="rId64"/>
    <p:sldId id="1871" r:id="rId65"/>
    <p:sldId id="1870" r:id="rId66"/>
    <p:sldId id="1869" r:id="rId67"/>
    <p:sldId id="1829" r:id="rId68"/>
    <p:sldId id="1840" r:id="rId69"/>
    <p:sldId id="1830" r:id="rId70"/>
    <p:sldId id="1831" r:id="rId71"/>
    <p:sldId id="1832" r:id="rId72"/>
  </p:sldIdLst>
  <p:sldSz cx="9144000" cy="6858000" type="screen4x3"/>
  <p:notesSz cx="6858000" cy="9144000"/>
  <p:defaultTextStyle>
    <a:defPPr>
      <a:defRPr lang="zh-TW"/>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3333FF"/>
    <a:srgbClr val="FF00FF"/>
    <a:srgbClr val="FFFF00"/>
    <a:srgbClr val="66FF33"/>
    <a:srgbClr val="FF0066"/>
    <a:srgbClr val="00CC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727" autoAdjust="0"/>
    <p:restoredTop sz="93971" autoAdjust="0"/>
  </p:normalViewPr>
  <p:slideViewPr>
    <p:cSldViewPr>
      <p:cViewPr varScale="1">
        <p:scale>
          <a:sx n="64" d="100"/>
          <a:sy n="64" d="100"/>
        </p:scale>
        <p:origin x="1068" y="5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slide" Target="slides/slide41.xml"/><Relationship Id="rId1" Type="http://schemas.openxmlformats.org/officeDocument/2006/relationships/slide" Target="slides/slide6.xml"/><Relationship Id="rId5" Type="http://schemas.openxmlformats.org/officeDocument/2006/relationships/slide" Target="slides/slide48.xml"/><Relationship Id="rId4"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607FB6A-2D95-4AA8-A5B3-B4F069598AD9}"/>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1" name="Rectangle 3">
            <a:extLst>
              <a:ext uri="{FF2B5EF4-FFF2-40B4-BE49-F238E27FC236}">
                <a16:creationId xmlns:a16="http://schemas.microsoft.com/office/drawing/2014/main" id="{8733BAE5-C396-4AF2-AAA2-0DF581A682C3}"/>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a typeface="新細明體" pitchFamily="18" charset="-120"/>
              </a:defRPr>
            </a:lvl1pPr>
          </a:lstStyle>
          <a:p>
            <a:pPr>
              <a:defRPr/>
            </a:pPr>
            <a:endParaRPr lang="en-US" altLang="zh-TW"/>
          </a:p>
        </p:txBody>
      </p:sp>
      <p:sp>
        <p:nvSpPr>
          <p:cNvPr id="2052" name="Rectangle 4">
            <a:extLst>
              <a:ext uri="{FF2B5EF4-FFF2-40B4-BE49-F238E27FC236}">
                <a16:creationId xmlns:a16="http://schemas.microsoft.com/office/drawing/2014/main" id="{8B441C3B-C605-4A70-820F-CAD936717F38}"/>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14CC1D7F-2664-479C-B829-F59B0E39CC99}"/>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22534" name="Rectangle 6">
            <a:extLst>
              <a:ext uri="{FF2B5EF4-FFF2-40B4-BE49-F238E27FC236}">
                <a16:creationId xmlns:a16="http://schemas.microsoft.com/office/drawing/2014/main" id="{53B107B4-115A-46C0-9ED3-F4E17AC1DBB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5" name="Rectangle 7">
            <a:extLst>
              <a:ext uri="{FF2B5EF4-FFF2-40B4-BE49-F238E27FC236}">
                <a16:creationId xmlns:a16="http://schemas.microsoft.com/office/drawing/2014/main" id="{A31421EF-396F-4CFF-B9EB-DE46A27F4E2A}"/>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709D2B5-9644-41DF-BD0F-13DACD9944EC}"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FDD0E5D2-639D-433B-AD61-CA559CF5C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B660F8EC-E838-4DB3-A8FD-69085FCD40FB}" type="slidenum">
              <a:rPr lang="en-US" altLang="zh-TW"/>
              <a:pPr>
                <a:spcBef>
                  <a:spcPct val="0"/>
                </a:spcBef>
              </a:pPr>
              <a:t>6</a:t>
            </a:fld>
            <a:endParaRPr lang="en-US" altLang="zh-TW"/>
          </a:p>
        </p:txBody>
      </p:sp>
      <p:sp>
        <p:nvSpPr>
          <p:cNvPr id="9219" name="Rectangle 2">
            <a:extLst>
              <a:ext uri="{FF2B5EF4-FFF2-40B4-BE49-F238E27FC236}">
                <a16:creationId xmlns:a16="http://schemas.microsoft.com/office/drawing/2014/main" id="{BCBA11DA-ACCD-4A67-8DEC-279009FFC9E6}"/>
              </a:ext>
            </a:extLst>
          </p:cNvPr>
          <p:cNvSpPr>
            <a:spLocks noChangeArrowheads="1" noTextEdit="1"/>
          </p:cNvSpPr>
          <p:nvPr>
            <p:ph type="sldImg"/>
          </p:nvPr>
        </p:nvSpPr>
        <p:spPr>
          <a:ln/>
        </p:spPr>
      </p:sp>
      <p:sp>
        <p:nvSpPr>
          <p:cNvPr id="9220" name="Rectangle 3">
            <a:extLst>
              <a:ext uri="{FF2B5EF4-FFF2-40B4-BE49-F238E27FC236}">
                <a16:creationId xmlns:a16="http://schemas.microsoft.com/office/drawing/2014/main" id="{24AE7045-3585-42E4-B042-CACA618B67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3003803A-E43F-489D-A464-CC7841E41D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5165599D-97AB-4DF4-9A86-C1923FD9EACA}" type="slidenum">
              <a:rPr lang="en-US" altLang="zh-TW"/>
              <a:pPr>
                <a:spcBef>
                  <a:spcPct val="0"/>
                </a:spcBef>
              </a:pPr>
              <a:t>47</a:t>
            </a:fld>
            <a:endParaRPr lang="en-US" altLang="zh-TW"/>
          </a:p>
        </p:txBody>
      </p:sp>
      <p:sp>
        <p:nvSpPr>
          <p:cNvPr id="60419" name="Rectangle 2">
            <a:extLst>
              <a:ext uri="{FF2B5EF4-FFF2-40B4-BE49-F238E27FC236}">
                <a16:creationId xmlns:a16="http://schemas.microsoft.com/office/drawing/2014/main" id="{2882CA4B-6215-4638-97A6-DF198911B038}"/>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F655B848-33BE-404B-A4E6-EDF246D1AA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2D5706A6-10C6-4058-B186-729C9B1464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08EC80BC-D3D4-4228-B967-1B83064CE0C4}" type="slidenum">
              <a:rPr lang="en-US" altLang="zh-TW"/>
              <a:pPr>
                <a:spcBef>
                  <a:spcPct val="0"/>
                </a:spcBef>
              </a:pPr>
              <a:t>48</a:t>
            </a:fld>
            <a:endParaRPr lang="en-US" altLang="zh-TW"/>
          </a:p>
        </p:txBody>
      </p:sp>
      <p:sp>
        <p:nvSpPr>
          <p:cNvPr id="62467" name="Rectangle 2">
            <a:extLst>
              <a:ext uri="{FF2B5EF4-FFF2-40B4-BE49-F238E27FC236}">
                <a16:creationId xmlns:a16="http://schemas.microsoft.com/office/drawing/2014/main" id="{93EB8A8A-3B05-45F6-B402-7DBD1BEB84C1}"/>
              </a:ext>
            </a:extLst>
          </p:cNvPr>
          <p:cNvSpPr>
            <a:spLocks noChangeArrowheads="1" noTextEdit="1"/>
          </p:cNvSpPr>
          <p:nvPr>
            <p:ph type="sldImg"/>
          </p:nvPr>
        </p:nvSpPr>
        <p:spPr>
          <a:ln/>
        </p:spPr>
      </p:sp>
      <p:sp>
        <p:nvSpPr>
          <p:cNvPr id="62468" name="Rectangle 3">
            <a:extLst>
              <a:ext uri="{FF2B5EF4-FFF2-40B4-BE49-F238E27FC236}">
                <a16:creationId xmlns:a16="http://schemas.microsoft.com/office/drawing/2014/main" id="{952D4958-A551-49DB-81FD-3FF8EC9557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898FF828-80FC-4784-AB76-D039E4820A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21824C39-9263-45DC-82A1-2461CEF01434}" type="slidenum">
              <a:rPr lang="en-US" altLang="zh-TW"/>
              <a:pPr>
                <a:spcBef>
                  <a:spcPct val="0"/>
                </a:spcBef>
              </a:pPr>
              <a:t>53</a:t>
            </a:fld>
            <a:endParaRPr lang="en-US" altLang="zh-TW"/>
          </a:p>
        </p:txBody>
      </p:sp>
      <p:sp>
        <p:nvSpPr>
          <p:cNvPr id="68611" name="Rectangle 2">
            <a:extLst>
              <a:ext uri="{FF2B5EF4-FFF2-40B4-BE49-F238E27FC236}">
                <a16:creationId xmlns:a16="http://schemas.microsoft.com/office/drawing/2014/main" id="{7D1D0A27-FDA6-45CE-B17D-7F43FA07B39C}"/>
              </a:ext>
            </a:extLst>
          </p:cNvPr>
          <p:cNvSpPr>
            <a:spLocks noChangeArrowheads="1" noTextEdit="1"/>
          </p:cNvSpPr>
          <p:nvPr>
            <p:ph type="sldImg"/>
          </p:nvPr>
        </p:nvSpPr>
        <p:spPr>
          <a:xfrm>
            <a:off x="917575" y="744538"/>
            <a:ext cx="4962525" cy="3722687"/>
          </a:xfrm>
          <a:ln/>
        </p:spPr>
      </p:sp>
      <p:sp>
        <p:nvSpPr>
          <p:cNvPr id="68612" name="Rectangle 3">
            <a:extLst>
              <a:ext uri="{FF2B5EF4-FFF2-40B4-BE49-F238E27FC236}">
                <a16:creationId xmlns:a16="http://schemas.microsoft.com/office/drawing/2014/main" id="{7A36B84F-6173-438C-9E53-76B9C9DA8F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06A6EC5D-D628-4C09-A3C8-A64F030D42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57EEDD6D-E4C0-42B0-A443-E65FF6DB8CC4}" type="slidenum">
              <a:rPr lang="en-US" altLang="zh-TW"/>
              <a:pPr>
                <a:spcBef>
                  <a:spcPct val="0"/>
                </a:spcBef>
              </a:pPr>
              <a:t>58</a:t>
            </a:fld>
            <a:endParaRPr lang="en-US" altLang="zh-TW"/>
          </a:p>
        </p:txBody>
      </p:sp>
      <p:sp>
        <p:nvSpPr>
          <p:cNvPr id="74755" name="Rectangle 2">
            <a:extLst>
              <a:ext uri="{FF2B5EF4-FFF2-40B4-BE49-F238E27FC236}">
                <a16:creationId xmlns:a16="http://schemas.microsoft.com/office/drawing/2014/main" id="{62238300-609B-447E-9BDA-1EC0C71022E0}"/>
              </a:ext>
            </a:extLst>
          </p:cNvPr>
          <p:cNvSpPr>
            <a:spLocks noChangeArrowheads="1" noTextEdit="1"/>
          </p:cNvSpPr>
          <p:nvPr>
            <p:ph type="sldImg"/>
          </p:nvPr>
        </p:nvSpPr>
        <p:spPr>
          <a:xfrm>
            <a:off x="917575" y="744538"/>
            <a:ext cx="4962525" cy="3722687"/>
          </a:xfrm>
          <a:ln/>
        </p:spPr>
      </p:sp>
      <p:sp>
        <p:nvSpPr>
          <p:cNvPr id="74756" name="Rectangle 3">
            <a:extLst>
              <a:ext uri="{FF2B5EF4-FFF2-40B4-BE49-F238E27FC236}">
                <a16:creationId xmlns:a16="http://schemas.microsoft.com/office/drawing/2014/main" id="{FAC3FA55-B3FB-4C40-895B-E05A81136D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F262F438-5958-49DC-86C6-70953F2F7E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ECAA9C44-4E57-4E9D-8E89-8862FB73CF7D}" type="slidenum">
              <a:rPr lang="en-US" altLang="zh-TW"/>
              <a:pPr>
                <a:spcBef>
                  <a:spcPct val="0"/>
                </a:spcBef>
              </a:pPr>
              <a:t>59</a:t>
            </a:fld>
            <a:endParaRPr lang="en-US" altLang="zh-TW"/>
          </a:p>
        </p:txBody>
      </p:sp>
      <p:sp>
        <p:nvSpPr>
          <p:cNvPr id="76803" name="Rectangle 1026">
            <a:extLst>
              <a:ext uri="{FF2B5EF4-FFF2-40B4-BE49-F238E27FC236}">
                <a16:creationId xmlns:a16="http://schemas.microsoft.com/office/drawing/2014/main" id="{0302CFF9-0F09-4A55-9E74-2F91EE1BA99D}"/>
              </a:ext>
            </a:extLst>
          </p:cNvPr>
          <p:cNvSpPr>
            <a:spLocks noChangeArrowheads="1" noTextEdit="1"/>
          </p:cNvSpPr>
          <p:nvPr>
            <p:ph type="sldImg"/>
          </p:nvPr>
        </p:nvSpPr>
        <p:spPr>
          <a:xfrm>
            <a:off x="917575" y="744538"/>
            <a:ext cx="4962525" cy="3722687"/>
          </a:xfrm>
          <a:ln/>
        </p:spPr>
      </p:sp>
      <p:sp>
        <p:nvSpPr>
          <p:cNvPr id="76804" name="Rectangle 1027">
            <a:extLst>
              <a:ext uri="{FF2B5EF4-FFF2-40B4-BE49-F238E27FC236}">
                <a16:creationId xmlns:a16="http://schemas.microsoft.com/office/drawing/2014/main" id="{F90C514F-6AA6-4FEC-A931-97F5C096ED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2801B5F1-60AD-4018-AC45-244AF5E5FE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8BA59D8F-74DB-4027-AA8F-9B77F67B8B63}" type="slidenum">
              <a:rPr lang="en-US" altLang="zh-TW"/>
              <a:pPr>
                <a:spcBef>
                  <a:spcPct val="0"/>
                </a:spcBef>
              </a:pPr>
              <a:t>64</a:t>
            </a:fld>
            <a:endParaRPr lang="en-US" altLang="zh-TW"/>
          </a:p>
        </p:txBody>
      </p:sp>
      <p:sp>
        <p:nvSpPr>
          <p:cNvPr id="82947" name="Rectangle 2">
            <a:extLst>
              <a:ext uri="{FF2B5EF4-FFF2-40B4-BE49-F238E27FC236}">
                <a16:creationId xmlns:a16="http://schemas.microsoft.com/office/drawing/2014/main" id="{8B2B65B7-4EDB-4A79-9FB7-D1793039BABC}"/>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9C84FA93-3DDA-4B1E-AED9-D6BD36BDDF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076D40E4-28CD-4D83-8A9B-C4BA72B40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5CD00BAC-65BB-49CF-BB21-1FBD5AF6B591}" type="slidenum">
              <a:rPr lang="en-US" altLang="zh-TW"/>
              <a:pPr>
                <a:spcBef>
                  <a:spcPct val="0"/>
                </a:spcBef>
              </a:pPr>
              <a:t>66</a:t>
            </a:fld>
            <a:endParaRPr lang="en-US" altLang="zh-TW"/>
          </a:p>
        </p:txBody>
      </p:sp>
      <p:sp>
        <p:nvSpPr>
          <p:cNvPr id="86019" name="Rectangle 2">
            <a:extLst>
              <a:ext uri="{FF2B5EF4-FFF2-40B4-BE49-F238E27FC236}">
                <a16:creationId xmlns:a16="http://schemas.microsoft.com/office/drawing/2014/main" id="{3CDFF7FA-5661-418B-B31A-23CF8633F3F3}"/>
              </a:ext>
            </a:extLst>
          </p:cNvPr>
          <p:cNvSpPr>
            <a:spLocks noGrp="1" noRot="1" noChangeAspect="1" noChangeArrowheads="1" noTextEdit="1"/>
          </p:cNvSpPr>
          <p:nvPr>
            <p:ph type="sldImg"/>
          </p:nvPr>
        </p:nvSpPr>
        <p:spPr>
          <a:xfrm>
            <a:off x="917575" y="744538"/>
            <a:ext cx="4962525" cy="3722687"/>
          </a:xfrm>
          <a:ln/>
        </p:spPr>
      </p:sp>
      <p:sp>
        <p:nvSpPr>
          <p:cNvPr id="86020" name="Rectangle 3">
            <a:extLst>
              <a:ext uri="{FF2B5EF4-FFF2-40B4-BE49-F238E27FC236}">
                <a16:creationId xmlns:a16="http://schemas.microsoft.com/office/drawing/2014/main" id="{026121B7-891E-465E-AE08-AB58A9753F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269E41A9-4B6E-4248-BEF6-CE4F2465C2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1EB9C122-247E-47B4-8768-8301B7CCCC20}" type="slidenum">
              <a:rPr lang="en-US" altLang="zh-TW"/>
              <a:pPr>
                <a:spcBef>
                  <a:spcPct val="0"/>
                </a:spcBef>
              </a:pPr>
              <a:t>22</a:t>
            </a:fld>
            <a:endParaRPr lang="en-US" altLang="zh-TW"/>
          </a:p>
        </p:txBody>
      </p:sp>
      <p:sp>
        <p:nvSpPr>
          <p:cNvPr id="26627" name="Rectangle 2">
            <a:extLst>
              <a:ext uri="{FF2B5EF4-FFF2-40B4-BE49-F238E27FC236}">
                <a16:creationId xmlns:a16="http://schemas.microsoft.com/office/drawing/2014/main" id="{8ED7D20D-C510-4D21-A378-75AA742E7803}"/>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338A9D00-E5CA-4804-889E-4926E656B5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E4D23B2-A02F-45CC-8A40-520E363585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77F762F7-8C37-443E-B2C2-A4BEB9D8D465}" type="slidenum">
              <a:rPr lang="en-US" altLang="zh-TW"/>
              <a:pPr>
                <a:spcBef>
                  <a:spcPct val="0"/>
                </a:spcBef>
              </a:pPr>
              <a:t>23</a:t>
            </a:fld>
            <a:endParaRPr lang="en-US" altLang="zh-TW"/>
          </a:p>
        </p:txBody>
      </p:sp>
      <p:sp>
        <p:nvSpPr>
          <p:cNvPr id="28675" name="Rectangle 2">
            <a:extLst>
              <a:ext uri="{FF2B5EF4-FFF2-40B4-BE49-F238E27FC236}">
                <a16:creationId xmlns:a16="http://schemas.microsoft.com/office/drawing/2014/main" id="{ECB35387-2A02-469E-8B47-4CF72139B995}"/>
              </a:ext>
            </a:extLst>
          </p:cNvPr>
          <p:cNvSpPr>
            <a:spLocks noGrp="1" noRot="1" noChangeAspect="1" noChangeArrowheads="1" noTextEdit="1"/>
          </p:cNvSpPr>
          <p:nvPr>
            <p:ph type="sldImg"/>
          </p:nvPr>
        </p:nvSpPr>
        <p:spPr>
          <a:xfrm>
            <a:off x="917575" y="744538"/>
            <a:ext cx="4962525" cy="3722687"/>
          </a:xfrm>
          <a:ln/>
        </p:spPr>
      </p:sp>
      <p:sp>
        <p:nvSpPr>
          <p:cNvPr id="28676" name="Rectangle 3">
            <a:extLst>
              <a:ext uri="{FF2B5EF4-FFF2-40B4-BE49-F238E27FC236}">
                <a16:creationId xmlns:a16="http://schemas.microsoft.com/office/drawing/2014/main" id="{ADF41957-B853-411C-B966-3F15626697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18C4CBAC-3EBD-4BBB-8D24-D713A641F1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0363ED7C-A50D-4B21-9F2F-82991433DE3C}" type="slidenum">
              <a:rPr lang="en-US" altLang="zh-TW"/>
              <a:pPr>
                <a:spcBef>
                  <a:spcPct val="0"/>
                </a:spcBef>
              </a:pPr>
              <a:t>28</a:t>
            </a:fld>
            <a:endParaRPr lang="en-US" altLang="zh-TW"/>
          </a:p>
        </p:txBody>
      </p:sp>
      <p:sp>
        <p:nvSpPr>
          <p:cNvPr id="34819" name="Rectangle 2">
            <a:extLst>
              <a:ext uri="{FF2B5EF4-FFF2-40B4-BE49-F238E27FC236}">
                <a16:creationId xmlns:a16="http://schemas.microsoft.com/office/drawing/2014/main" id="{47AD233C-D7C1-4920-A90E-849CB6DDFAC0}"/>
              </a:ext>
            </a:extLst>
          </p:cNvPr>
          <p:cNvSpPr>
            <a:spLocks noGrp="1" noRot="1" noChangeAspect="1" noChangeArrowheads="1" noTextEdit="1"/>
          </p:cNvSpPr>
          <p:nvPr>
            <p:ph type="sldImg"/>
          </p:nvPr>
        </p:nvSpPr>
        <p:spPr>
          <a:xfrm>
            <a:off x="917575" y="744538"/>
            <a:ext cx="4962525" cy="3722687"/>
          </a:xfrm>
          <a:ln/>
        </p:spPr>
      </p:sp>
      <p:sp>
        <p:nvSpPr>
          <p:cNvPr id="34820" name="Rectangle 3">
            <a:extLst>
              <a:ext uri="{FF2B5EF4-FFF2-40B4-BE49-F238E27FC236}">
                <a16:creationId xmlns:a16="http://schemas.microsoft.com/office/drawing/2014/main" id="{E5E62C57-E964-41C1-A188-E2C67A8D9E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CEC6A2C8-9E85-4BD7-8813-C4F9AD0C23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A6434075-9BAA-4045-B4A7-08FE4ED319A9}" type="slidenum">
              <a:rPr lang="en-US" altLang="zh-TW"/>
              <a:pPr>
                <a:spcBef>
                  <a:spcPct val="0"/>
                </a:spcBef>
              </a:pPr>
              <a:t>41</a:t>
            </a:fld>
            <a:endParaRPr lang="en-US" altLang="zh-TW"/>
          </a:p>
        </p:txBody>
      </p:sp>
      <p:sp>
        <p:nvSpPr>
          <p:cNvPr id="49155" name="Rectangle 2">
            <a:extLst>
              <a:ext uri="{FF2B5EF4-FFF2-40B4-BE49-F238E27FC236}">
                <a16:creationId xmlns:a16="http://schemas.microsoft.com/office/drawing/2014/main" id="{56F4E5D9-F166-407C-B5C6-010C5295323E}"/>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4C3021A8-186C-4D93-8CB3-229B621EF4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0CF8480-8E20-40B6-BD32-444FEC88B3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AA79F4E7-D34C-4FAC-A64D-40CD4A8FECA0}" type="slidenum">
              <a:rPr lang="en-US" altLang="zh-TW"/>
              <a:pPr>
                <a:spcBef>
                  <a:spcPct val="0"/>
                </a:spcBef>
              </a:pPr>
              <a:t>42</a:t>
            </a:fld>
            <a:endParaRPr lang="en-US" altLang="zh-TW"/>
          </a:p>
        </p:txBody>
      </p:sp>
      <p:sp>
        <p:nvSpPr>
          <p:cNvPr id="51203" name="Rectangle 2">
            <a:extLst>
              <a:ext uri="{FF2B5EF4-FFF2-40B4-BE49-F238E27FC236}">
                <a16:creationId xmlns:a16="http://schemas.microsoft.com/office/drawing/2014/main" id="{480898B0-48A5-45E8-90CD-D8295A4F9CED}"/>
              </a:ext>
            </a:extLst>
          </p:cNvPr>
          <p:cNvSpPr>
            <a:spLocks noChangeArrowheads="1" noTextEdit="1"/>
          </p:cNvSpPr>
          <p:nvPr>
            <p:ph type="sldImg"/>
          </p:nvPr>
        </p:nvSpPr>
        <p:spPr>
          <a:xfrm>
            <a:off x="917575" y="744538"/>
            <a:ext cx="4962525" cy="3722687"/>
          </a:xfrm>
          <a:ln/>
        </p:spPr>
      </p:sp>
      <p:sp>
        <p:nvSpPr>
          <p:cNvPr id="51204" name="Rectangle 3">
            <a:extLst>
              <a:ext uri="{FF2B5EF4-FFF2-40B4-BE49-F238E27FC236}">
                <a16:creationId xmlns:a16="http://schemas.microsoft.com/office/drawing/2014/main" id="{AAFF4131-625A-49A5-8AEB-FB4A1017E7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D2B2D2EF-4084-4CF0-A826-DE4A97CA34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1A2A7704-DB37-496D-AEB1-7377D8BE6B0F}" type="slidenum">
              <a:rPr lang="en-US" altLang="zh-TW"/>
              <a:pPr>
                <a:spcBef>
                  <a:spcPct val="0"/>
                </a:spcBef>
              </a:pPr>
              <a:t>44</a:t>
            </a:fld>
            <a:endParaRPr lang="en-US" altLang="zh-TW"/>
          </a:p>
        </p:txBody>
      </p:sp>
      <p:sp>
        <p:nvSpPr>
          <p:cNvPr id="54275" name="Rectangle 2">
            <a:extLst>
              <a:ext uri="{FF2B5EF4-FFF2-40B4-BE49-F238E27FC236}">
                <a16:creationId xmlns:a16="http://schemas.microsoft.com/office/drawing/2014/main" id="{7E69A634-B2F9-458E-81B6-83BAE3105740}"/>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CB0FDB7E-9B87-45A9-B529-D433584947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0597C9DE-7A7C-4304-8EAC-960D1C4214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F6CC3788-7131-435D-8770-31485B83EC3D}" type="slidenum">
              <a:rPr lang="en-US" altLang="zh-TW"/>
              <a:pPr>
                <a:spcBef>
                  <a:spcPct val="0"/>
                </a:spcBef>
              </a:pPr>
              <a:t>45</a:t>
            </a:fld>
            <a:endParaRPr lang="en-US" altLang="zh-TW"/>
          </a:p>
        </p:txBody>
      </p:sp>
      <p:sp>
        <p:nvSpPr>
          <p:cNvPr id="56323" name="Rectangle 2">
            <a:extLst>
              <a:ext uri="{FF2B5EF4-FFF2-40B4-BE49-F238E27FC236}">
                <a16:creationId xmlns:a16="http://schemas.microsoft.com/office/drawing/2014/main" id="{2C008E96-6891-4122-938B-90A6593ABAD8}"/>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9F86AEE-892E-4B45-AB55-EC4BB507FE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9880F9CA-8087-47C9-ADA5-FEA198E017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5561C834-9DCB-4CE7-A606-02AB62459EBB}" type="slidenum">
              <a:rPr lang="en-US" altLang="zh-TW"/>
              <a:pPr>
                <a:spcBef>
                  <a:spcPct val="0"/>
                </a:spcBef>
              </a:pPr>
              <a:t>46</a:t>
            </a:fld>
            <a:endParaRPr lang="en-US" altLang="zh-TW"/>
          </a:p>
        </p:txBody>
      </p:sp>
      <p:sp>
        <p:nvSpPr>
          <p:cNvPr id="58371" name="Rectangle 2">
            <a:extLst>
              <a:ext uri="{FF2B5EF4-FFF2-40B4-BE49-F238E27FC236}">
                <a16:creationId xmlns:a16="http://schemas.microsoft.com/office/drawing/2014/main" id="{CB2E6237-8471-4D54-BC5E-70DE05575456}"/>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2D73B8D9-C412-4066-B81D-75E1ED4881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4">
            <a:extLst>
              <a:ext uri="{FF2B5EF4-FFF2-40B4-BE49-F238E27FC236}">
                <a16:creationId xmlns:a16="http://schemas.microsoft.com/office/drawing/2014/main" id="{BEB4260D-3018-4F72-993B-BCEE7C2C2BBA}"/>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616BBFDD-EA35-4061-B481-C34EC7B9DC2F}"/>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7DB7AB0F-9EA8-4C14-B67A-3E0C39AED446}"/>
              </a:ext>
            </a:extLst>
          </p:cNvPr>
          <p:cNvSpPr>
            <a:spLocks noGrp="1" noChangeArrowheads="1"/>
          </p:cNvSpPr>
          <p:nvPr>
            <p:ph type="sldNum" sz="quarter" idx="12"/>
          </p:nvPr>
        </p:nvSpPr>
        <p:spPr>
          <a:ln/>
        </p:spPr>
        <p:txBody>
          <a:bodyPr/>
          <a:lstStyle>
            <a:lvl1pPr>
              <a:defRPr/>
            </a:lvl1pPr>
          </a:lstStyle>
          <a:p>
            <a:fld id="{E762806D-BACB-44E7-BA1E-837C7E80FD67}" type="slidenum">
              <a:rPr lang="en-US" altLang="zh-TW"/>
              <a:pPr/>
              <a:t>‹#›</a:t>
            </a:fld>
            <a:endParaRPr lang="en-US" altLang="zh-TW"/>
          </a:p>
        </p:txBody>
      </p:sp>
    </p:spTree>
    <p:extLst>
      <p:ext uri="{BB962C8B-B14F-4D97-AF65-F5344CB8AC3E}">
        <p14:creationId xmlns:p14="http://schemas.microsoft.com/office/powerpoint/2010/main" val="620624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0F2958AE-1C04-4270-BD17-810D12D38D8C}"/>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F4DE352F-92F7-4F0F-8CAC-DB2676D56AFF}"/>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3431A85B-4AD2-4138-8C5C-6352FF50FE34}"/>
              </a:ext>
            </a:extLst>
          </p:cNvPr>
          <p:cNvSpPr>
            <a:spLocks noGrp="1" noChangeArrowheads="1"/>
          </p:cNvSpPr>
          <p:nvPr>
            <p:ph type="sldNum" sz="quarter" idx="12"/>
          </p:nvPr>
        </p:nvSpPr>
        <p:spPr>
          <a:ln/>
        </p:spPr>
        <p:txBody>
          <a:bodyPr/>
          <a:lstStyle>
            <a:lvl1pPr>
              <a:defRPr/>
            </a:lvl1pPr>
          </a:lstStyle>
          <a:p>
            <a:fld id="{2F9D25ED-5824-4BB3-80B3-1AD28DA25306}" type="slidenum">
              <a:rPr lang="en-US" altLang="zh-TW"/>
              <a:pPr/>
              <a:t>‹#›</a:t>
            </a:fld>
            <a:endParaRPr lang="en-US" altLang="zh-TW"/>
          </a:p>
        </p:txBody>
      </p:sp>
    </p:spTree>
    <p:extLst>
      <p:ext uri="{BB962C8B-B14F-4D97-AF65-F5344CB8AC3E}">
        <p14:creationId xmlns:p14="http://schemas.microsoft.com/office/powerpoint/2010/main" val="285430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D2676B00-A7B6-47E1-A2F9-55E223EE0CEF}"/>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4F044766-130C-490D-8842-1C2405A0D6BF}"/>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B2024C5E-7577-412B-8B10-4169A67B0787}"/>
              </a:ext>
            </a:extLst>
          </p:cNvPr>
          <p:cNvSpPr>
            <a:spLocks noGrp="1" noChangeArrowheads="1"/>
          </p:cNvSpPr>
          <p:nvPr>
            <p:ph type="sldNum" sz="quarter" idx="12"/>
          </p:nvPr>
        </p:nvSpPr>
        <p:spPr>
          <a:ln/>
        </p:spPr>
        <p:txBody>
          <a:bodyPr/>
          <a:lstStyle>
            <a:lvl1pPr>
              <a:defRPr/>
            </a:lvl1pPr>
          </a:lstStyle>
          <a:p>
            <a:fld id="{54EA0A17-1258-4D0A-860C-27712A8199D2}" type="slidenum">
              <a:rPr lang="en-US" altLang="zh-TW"/>
              <a:pPr/>
              <a:t>‹#›</a:t>
            </a:fld>
            <a:endParaRPr lang="en-US" altLang="zh-TW"/>
          </a:p>
        </p:txBody>
      </p:sp>
    </p:spTree>
    <p:extLst>
      <p:ext uri="{BB962C8B-B14F-4D97-AF65-F5344CB8AC3E}">
        <p14:creationId xmlns:p14="http://schemas.microsoft.com/office/powerpoint/2010/main" val="4018716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EDD9697C-E8B7-4915-815D-C1A2C78FDC72}"/>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6D4C10E2-E310-4ED6-A824-3DA70821B5BE}"/>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93AA822C-0F8F-4B9C-AA48-DC5228B79940}"/>
              </a:ext>
            </a:extLst>
          </p:cNvPr>
          <p:cNvSpPr>
            <a:spLocks noGrp="1" noChangeArrowheads="1"/>
          </p:cNvSpPr>
          <p:nvPr>
            <p:ph type="sldNum" sz="quarter" idx="12"/>
          </p:nvPr>
        </p:nvSpPr>
        <p:spPr>
          <a:ln/>
        </p:spPr>
        <p:txBody>
          <a:bodyPr/>
          <a:lstStyle>
            <a:lvl1pPr>
              <a:defRPr/>
            </a:lvl1pPr>
          </a:lstStyle>
          <a:p>
            <a:fld id="{F73D8EB3-1660-4ED2-9284-4736FC7C0608}" type="slidenum">
              <a:rPr lang="en-US" altLang="zh-TW"/>
              <a:pPr/>
              <a:t>‹#›</a:t>
            </a:fld>
            <a:endParaRPr lang="en-US" altLang="zh-TW"/>
          </a:p>
        </p:txBody>
      </p:sp>
    </p:spTree>
    <p:extLst>
      <p:ext uri="{BB962C8B-B14F-4D97-AF65-F5344CB8AC3E}">
        <p14:creationId xmlns:p14="http://schemas.microsoft.com/office/powerpoint/2010/main" val="3685422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a:extLst>
              <a:ext uri="{FF2B5EF4-FFF2-40B4-BE49-F238E27FC236}">
                <a16:creationId xmlns:a16="http://schemas.microsoft.com/office/drawing/2014/main" id="{7B8F6F5B-0455-428A-AE8D-7C422A48A1F0}"/>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49F044DB-1B2C-46C7-AB57-BF15DFF036B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34F6C044-F694-4541-B868-D0CCB710E71F}"/>
              </a:ext>
            </a:extLst>
          </p:cNvPr>
          <p:cNvSpPr>
            <a:spLocks noGrp="1" noChangeArrowheads="1"/>
          </p:cNvSpPr>
          <p:nvPr>
            <p:ph type="sldNum" sz="quarter" idx="12"/>
          </p:nvPr>
        </p:nvSpPr>
        <p:spPr>
          <a:ln/>
        </p:spPr>
        <p:txBody>
          <a:bodyPr/>
          <a:lstStyle>
            <a:lvl1pPr>
              <a:defRPr/>
            </a:lvl1pPr>
          </a:lstStyle>
          <a:p>
            <a:fld id="{B58B3731-0638-45BB-8BC5-CB12FF59DCF3}" type="slidenum">
              <a:rPr lang="en-US" altLang="zh-TW"/>
              <a:pPr/>
              <a:t>‹#›</a:t>
            </a:fld>
            <a:endParaRPr lang="en-US" altLang="zh-TW"/>
          </a:p>
        </p:txBody>
      </p:sp>
    </p:spTree>
    <p:extLst>
      <p:ext uri="{BB962C8B-B14F-4D97-AF65-F5344CB8AC3E}">
        <p14:creationId xmlns:p14="http://schemas.microsoft.com/office/powerpoint/2010/main" val="727946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539AF3A6-E50F-4168-8D5F-CBF7892AC6E8}"/>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27680CA2-6B5C-4AA8-B521-7FB3448CDF40}"/>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7FF5964B-E02E-408E-BDB5-D9D925C6A008}"/>
              </a:ext>
            </a:extLst>
          </p:cNvPr>
          <p:cNvSpPr>
            <a:spLocks noGrp="1" noChangeArrowheads="1"/>
          </p:cNvSpPr>
          <p:nvPr>
            <p:ph type="sldNum" sz="quarter" idx="12"/>
          </p:nvPr>
        </p:nvSpPr>
        <p:spPr>
          <a:ln/>
        </p:spPr>
        <p:txBody>
          <a:bodyPr/>
          <a:lstStyle>
            <a:lvl1pPr>
              <a:defRPr/>
            </a:lvl1pPr>
          </a:lstStyle>
          <a:p>
            <a:fld id="{1323CF90-F46C-435C-ABD2-8409E85F64E4}" type="slidenum">
              <a:rPr lang="en-US" altLang="zh-TW"/>
              <a:pPr/>
              <a:t>‹#›</a:t>
            </a:fld>
            <a:endParaRPr lang="en-US" altLang="zh-TW"/>
          </a:p>
        </p:txBody>
      </p:sp>
    </p:spTree>
    <p:extLst>
      <p:ext uri="{BB962C8B-B14F-4D97-AF65-F5344CB8AC3E}">
        <p14:creationId xmlns:p14="http://schemas.microsoft.com/office/powerpoint/2010/main" val="23259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a:extLst>
              <a:ext uri="{FF2B5EF4-FFF2-40B4-BE49-F238E27FC236}">
                <a16:creationId xmlns:a16="http://schemas.microsoft.com/office/drawing/2014/main" id="{85B40F20-AD45-4E17-96FF-5219FFEBB62B}"/>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a:extLst>
              <a:ext uri="{FF2B5EF4-FFF2-40B4-BE49-F238E27FC236}">
                <a16:creationId xmlns:a16="http://schemas.microsoft.com/office/drawing/2014/main" id="{26126F3E-3873-49A5-ACB8-AF3DE7F3AA37}"/>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a:extLst>
              <a:ext uri="{FF2B5EF4-FFF2-40B4-BE49-F238E27FC236}">
                <a16:creationId xmlns:a16="http://schemas.microsoft.com/office/drawing/2014/main" id="{D89997B2-8BB1-445A-9AB6-4302180F524D}"/>
              </a:ext>
            </a:extLst>
          </p:cNvPr>
          <p:cNvSpPr>
            <a:spLocks noGrp="1" noChangeArrowheads="1"/>
          </p:cNvSpPr>
          <p:nvPr>
            <p:ph type="sldNum" sz="quarter" idx="12"/>
          </p:nvPr>
        </p:nvSpPr>
        <p:spPr>
          <a:ln/>
        </p:spPr>
        <p:txBody>
          <a:bodyPr/>
          <a:lstStyle>
            <a:lvl1pPr>
              <a:defRPr/>
            </a:lvl1pPr>
          </a:lstStyle>
          <a:p>
            <a:fld id="{6A3D8D5F-0072-40ED-80CE-CA55D3771564}" type="slidenum">
              <a:rPr lang="en-US" altLang="zh-TW"/>
              <a:pPr/>
              <a:t>‹#›</a:t>
            </a:fld>
            <a:endParaRPr lang="en-US" altLang="zh-TW"/>
          </a:p>
        </p:txBody>
      </p:sp>
    </p:spTree>
    <p:extLst>
      <p:ext uri="{BB962C8B-B14F-4D97-AF65-F5344CB8AC3E}">
        <p14:creationId xmlns:p14="http://schemas.microsoft.com/office/powerpoint/2010/main" val="194659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a:extLst>
              <a:ext uri="{FF2B5EF4-FFF2-40B4-BE49-F238E27FC236}">
                <a16:creationId xmlns:a16="http://schemas.microsoft.com/office/drawing/2014/main" id="{77CA208C-1950-4C71-958B-395EE80A17AE}"/>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a:extLst>
              <a:ext uri="{FF2B5EF4-FFF2-40B4-BE49-F238E27FC236}">
                <a16:creationId xmlns:a16="http://schemas.microsoft.com/office/drawing/2014/main" id="{7465F5BC-9E19-4B99-8FF9-2CB1F96A97D2}"/>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a:extLst>
              <a:ext uri="{FF2B5EF4-FFF2-40B4-BE49-F238E27FC236}">
                <a16:creationId xmlns:a16="http://schemas.microsoft.com/office/drawing/2014/main" id="{4C74407F-9B49-4360-AF4A-B3FB5596EDC9}"/>
              </a:ext>
            </a:extLst>
          </p:cNvPr>
          <p:cNvSpPr>
            <a:spLocks noGrp="1" noChangeArrowheads="1"/>
          </p:cNvSpPr>
          <p:nvPr>
            <p:ph type="sldNum" sz="quarter" idx="12"/>
          </p:nvPr>
        </p:nvSpPr>
        <p:spPr>
          <a:ln/>
        </p:spPr>
        <p:txBody>
          <a:bodyPr/>
          <a:lstStyle>
            <a:lvl1pPr>
              <a:defRPr/>
            </a:lvl1pPr>
          </a:lstStyle>
          <a:p>
            <a:fld id="{7835DA26-752A-4928-B132-1854EFD2906E}" type="slidenum">
              <a:rPr lang="en-US" altLang="zh-TW"/>
              <a:pPr/>
              <a:t>‹#›</a:t>
            </a:fld>
            <a:endParaRPr lang="en-US" altLang="zh-TW"/>
          </a:p>
        </p:txBody>
      </p:sp>
    </p:spTree>
    <p:extLst>
      <p:ext uri="{BB962C8B-B14F-4D97-AF65-F5344CB8AC3E}">
        <p14:creationId xmlns:p14="http://schemas.microsoft.com/office/powerpoint/2010/main" val="295409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E9D5663-A1F4-4914-8CA6-F66462BC5D4D}"/>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a:extLst>
              <a:ext uri="{FF2B5EF4-FFF2-40B4-BE49-F238E27FC236}">
                <a16:creationId xmlns:a16="http://schemas.microsoft.com/office/drawing/2014/main" id="{0C710398-838A-49EB-99D0-9468E3275BAE}"/>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a:extLst>
              <a:ext uri="{FF2B5EF4-FFF2-40B4-BE49-F238E27FC236}">
                <a16:creationId xmlns:a16="http://schemas.microsoft.com/office/drawing/2014/main" id="{44ED1E53-0A7F-4CF8-B6FB-CD3A0E1E943D}"/>
              </a:ext>
            </a:extLst>
          </p:cNvPr>
          <p:cNvSpPr>
            <a:spLocks noGrp="1" noChangeArrowheads="1"/>
          </p:cNvSpPr>
          <p:nvPr>
            <p:ph type="sldNum" sz="quarter" idx="12"/>
          </p:nvPr>
        </p:nvSpPr>
        <p:spPr>
          <a:ln/>
        </p:spPr>
        <p:txBody>
          <a:bodyPr/>
          <a:lstStyle>
            <a:lvl1pPr>
              <a:defRPr/>
            </a:lvl1pPr>
          </a:lstStyle>
          <a:p>
            <a:fld id="{F5FF51A1-E9D5-4F2B-A35E-B300357B1401}" type="slidenum">
              <a:rPr lang="en-US" altLang="zh-TW"/>
              <a:pPr/>
              <a:t>‹#›</a:t>
            </a:fld>
            <a:endParaRPr lang="en-US" altLang="zh-TW"/>
          </a:p>
        </p:txBody>
      </p:sp>
    </p:spTree>
    <p:extLst>
      <p:ext uri="{BB962C8B-B14F-4D97-AF65-F5344CB8AC3E}">
        <p14:creationId xmlns:p14="http://schemas.microsoft.com/office/powerpoint/2010/main" val="12414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BC4FA370-F75A-47A0-99A0-8C5C9DBE49F1}"/>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D1A8D129-2E77-4CFC-8E9B-49B4F5C8B75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8B18BE8B-495B-4AA9-8DE1-5E99FACC2E02}"/>
              </a:ext>
            </a:extLst>
          </p:cNvPr>
          <p:cNvSpPr>
            <a:spLocks noGrp="1" noChangeArrowheads="1"/>
          </p:cNvSpPr>
          <p:nvPr>
            <p:ph type="sldNum" sz="quarter" idx="12"/>
          </p:nvPr>
        </p:nvSpPr>
        <p:spPr>
          <a:ln/>
        </p:spPr>
        <p:txBody>
          <a:bodyPr/>
          <a:lstStyle>
            <a:lvl1pPr>
              <a:defRPr/>
            </a:lvl1pPr>
          </a:lstStyle>
          <a:p>
            <a:fld id="{644095FC-7ADA-44E6-A5BA-F8A3D430990E}" type="slidenum">
              <a:rPr lang="en-US" altLang="zh-TW"/>
              <a:pPr/>
              <a:t>‹#›</a:t>
            </a:fld>
            <a:endParaRPr lang="en-US" altLang="zh-TW"/>
          </a:p>
        </p:txBody>
      </p:sp>
    </p:spTree>
    <p:extLst>
      <p:ext uri="{BB962C8B-B14F-4D97-AF65-F5344CB8AC3E}">
        <p14:creationId xmlns:p14="http://schemas.microsoft.com/office/powerpoint/2010/main" val="355851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E7FDEA31-B352-442C-9F03-52BF7184C132}"/>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44BDF8E2-A886-4D78-9377-2AA96AD26969}"/>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FA3E729A-C26A-435B-8FE8-B354A1B9FFAC}"/>
              </a:ext>
            </a:extLst>
          </p:cNvPr>
          <p:cNvSpPr>
            <a:spLocks noGrp="1" noChangeArrowheads="1"/>
          </p:cNvSpPr>
          <p:nvPr>
            <p:ph type="sldNum" sz="quarter" idx="12"/>
          </p:nvPr>
        </p:nvSpPr>
        <p:spPr>
          <a:ln/>
        </p:spPr>
        <p:txBody>
          <a:bodyPr/>
          <a:lstStyle>
            <a:lvl1pPr>
              <a:defRPr/>
            </a:lvl1pPr>
          </a:lstStyle>
          <a:p>
            <a:fld id="{2108B216-9C73-423D-A99E-E537D936530C}" type="slidenum">
              <a:rPr lang="en-US" altLang="zh-TW"/>
              <a:pPr/>
              <a:t>‹#›</a:t>
            </a:fld>
            <a:endParaRPr lang="en-US" altLang="zh-TW"/>
          </a:p>
        </p:txBody>
      </p:sp>
    </p:spTree>
    <p:extLst>
      <p:ext uri="{BB962C8B-B14F-4D97-AF65-F5344CB8AC3E}">
        <p14:creationId xmlns:p14="http://schemas.microsoft.com/office/powerpoint/2010/main" val="182173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873A0E4-83E7-4FC2-80D3-4FB11CD73A34}"/>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E2BC15A5-D0F2-410F-AB72-97E929924A53}"/>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a:extLst>
              <a:ext uri="{FF2B5EF4-FFF2-40B4-BE49-F238E27FC236}">
                <a16:creationId xmlns:a16="http://schemas.microsoft.com/office/drawing/2014/main" id="{BF317B0A-DD0A-4F4E-8CFC-B9DF5B876BE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ea typeface="新細明體" pitchFamily="18" charset="-120"/>
              </a:defRPr>
            </a:lvl1pPr>
          </a:lstStyle>
          <a:p>
            <a:pPr>
              <a:defRPr/>
            </a:pPr>
            <a:endParaRPr lang="en-US" altLang="zh-TW"/>
          </a:p>
        </p:txBody>
      </p:sp>
      <p:sp>
        <p:nvSpPr>
          <p:cNvPr id="1029" name="Rectangle 5">
            <a:extLst>
              <a:ext uri="{FF2B5EF4-FFF2-40B4-BE49-F238E27FC236}">
                <a16:creationId xmlns:a16="http://schemas.microsoft.com/office/drawing/2014/main" id="{69439D9E-5F1E-4197-86DA-371D6F91408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a typeface="新細明體" pitchFamily="18" charset="-120"/>
              </a:defRPr>
            </a:lvl1pPr>
          </a:lstStyle>
          <a:p>
            <a:pPr>
              <a:defRPr/>
            </a:pPr>
            <a:endParaRPr lang="en-US" altLang="zh-TW"/>
          </a:p>
        </p:txBody>
      </p:sp>
      <p:sp>
        <p:nvSpPr>
          <p:cNvPr id="1030" name="Rectangle 6">
            <a:extLst>
              <a:ext uri="{FF2B5EF4-FFF2-40B4-BE49-F238E27FC236}">
                <a16:creationId xmlns:a16="http://schemas.microsoft.com/office/drawing/2014/main" id="{DDB169A7-583C-4FE4-9A6A-7BD5D2DACB6A}"/>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C03109C5-50F5-4338-A75A-264EE3DF2142}"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2pPr>
      <a:lvl3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3pPr>
      <a:lvl4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4pPr>
      <a:lvl5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tw.wrs.yahoo.com/_ylt=A8orxL8BXzxEIKQAElh21gt.;_ylu=X3oDMTA4NDgyNWN0BHNlYwNwcm9m/SIG=12abkt7ca/EXP=1144893569/**http%3a/www.sds2k.homeip.net/albums/CKJH01/P002_024.jp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1.w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3.jpeg"/><Relationship Id="rId5" Type="http://schemas.openxmlformats.org/officeDocument/2006/relationships/image" Target="../media/image51.w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4.jpeg"/><Relationship Id="rId5" Type="http://schemas.openxmlformats.org/officeDocument/2006/relationships/image" Target="../media/image51.wmf"/><Relationship Id="rId4"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標題 1">
            <a:extLst>
              <a:ext uri="{FF2B5EF4-FFF2-40B4-BE49-F238E27FC236}">
                <a16:creationId xmlns:a16="http://schemas.microsoft.com/office/drawing/2014/main" id="{7F5365D1-9FF6-4A87-BE30-1FF75F2DAA74}"/>
              </a:ext>
            </a:extLst>
          </p:cNvPr>
          <p:cNvSpPr>
            <a:spLocks noGrp="1"/>
          </p:cNvSpPr>
          <p:nvPr>
            <p:ph type="ctrTitle"/>
          </p:nvPr>
        </p:nvSpPr>
        <p:spPr>
          <a:xfrm>
            <a:off x="685800" y="765175"/>
            <a:ext cx="7702550" cy="1584325"/>
          </a:xfrm>
        </p:spPr>
        <p:txBody>
          <a:bodyPr/>
          <a:lstStyle/>
          <a:p>
            <a:r>
              <a:rPr lang="zh-TW" altLang="en-US" sz="9600" b="1">
                <a:solidFill>
                  <a:srgbClr val="C00000"/>
                </a:solidFill>
              </a:rPr>
              <a:t>電磁波</a:t>
            </a:r>
            <a:r>
              <a:rPr lang="en-US" altLang="zh-TW" sz="9600" b="1">
                <a:solidFill>
                  <a:srgbClr val="C00000"/>
                </a:solidFill>
              </a:rPr>
              <a:t>-3</a:t>
            </a:r>
            <a:endParaRPr lang="zh-TW" altLang="en-US" sz="9600" b="1">
              <a:solidFill>
                <a:srgbClr val="C00000"/>
              </a:solidFill>
            </a:endParaRPr>
          </a:p>
        </p:txBody>
      </p:sp>
      <p:sp>
        <p:nvSpPr>
          <p:cNvPr id="3075" name="副標題 2">
            <a:extLst>
              <a:ext uri="{FF2B5EF4-FFF2-40B4-BE49-F238E27FC236}">
                <a16:creationId xmlns:a16="http://schemas.microsoft.com/office/drawing/2014/main" id="{F7EF2DE5-B47F-42E2-AB9B-389B96A8DF3F}"/>
              </a:ext>
            </a:extLst>
          </p:cNvPr>
          <p:cNvSpPr>
            <a:spLocks noGrp="1"/>
          </p:cNvSpPr>
          <p:nvPr>
            <p:ph type="subTitle" idx="1"/>
          </p:nvPr>
        </p:nvSpPr>
        <p:spPr>
          <a:xfrm>
            <a:off x="1403350" y="5445125"/>
            <a:ext cx="6400800" cy="714375"/>
          </a:xfrm>
        </p:spPr>
        <p:txBody>
          <a:bodyPr/>
          <a:lstStyle/>
          <a:p>
            <a:r>
              <a:rPr lang="zh-TW" altLang="en-US" b="1">
                <a:solidFill>
                  <a:srgbClr val="7030A0"/>
                </a:solidFill>
              </a:rPr>
              <a:t>第</a:t>
            </a:r>
            <a:r>
              <a:rPr lang="en-US" altLang="zh-TW" b="1">
                <a:solidFill>
                  <a:srgbClr val="7030A0"/>
                </a:solidFill>
              </a:rPr>
              <a:t>5</a:t>
            </a:r>
            <a:r>
              <a:rPr lang="zh-TW" altLang="en-US" b="1">
                <a:solidFill>
                  <a:srgbClr val="7030A0"/>
                </a:solidFill>
              </a:rPr>
              <a:t>週</a:t>
            </a:r>
            <a:endParaRPr lang="zh-TW" altLang="en-US"/>
          </a:p>
        </p:txBody>
      </p:sp>
      <p:pic>
        <p:nvPicPr>
          <p:cNvPr id="3076" name="Picture 4" descr="C:\Users\lin\Pictures\emf hy.jpg">
            <a:extLst>
              <a:ext uri="{FF2B5EF4-FFF2-40B4-BE49-F238E27FC236}">
                <a16:creationId xmlns:a16="http://schemas.microsoft.com/office/drawing/2014/main" id="{66BE1E46-05E8-4F5B-9CFC-E7794EB4F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2349500"/>
            <a:ext cx="361315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6A50C04-E49D-4AA4-9CB7-DF24B365CC60}"/>
              </a:ext>
            </a:extLst>
          </p:cNvPr>
          <p:cNvSpPr>
            <a:spLocks noGrp="1" noChangeArrowheads="1"/>
          </p:cNvSpPr>
          <p:nvPr>
            <p:ph type="title"/>
          </p:nvPr>
        </p:nvSpPr>
        <p:spPr/>
        <p:txBody>
          <a:bodyPr/>
          <a:lstStyle/>
          <a:p>
            <a:r>
              <a:rPr lang="zh-TW" altLang="en-US" sz="8400" b="1">
                <a:solidFill>
                  <a:srgbClr val="C00000"/>
                </a:solidFill>
              </a:rPr>
              <a:t>微波爐安全嗎？</a:t>
            </a:r>
            <a:endParaRPr lang="en-US" altLang="zh-TW" sz="8400" b="1">
              <a:solidFill>
                <a:srgbClr val="C00000"/>
              </a:solidFill>
            </a:endParaRPr>
          </a:p>
        </p:txBody>
      </p:sp>
      <p:sp>
        <p:nvSpPr>
          <p:cNvPr id="13315" name="Rectangle 3">
            <a:extLst>
              <a:ext uri="{FF2B5EF4-FFF2-40B4-BE49-F238E27FC236}">
                <a16:creationId xmlns:a16="http://schemas.microsoft.com/office/drawing/2014/main" id="{95C325BA-8429-4B88-A57F-E2CDF1208CC5}"/>
              </a:ext>
            </a:extLst>
          </p:cNvPr>
          <p:cNvSpPr>
            <a:spLocks noGrp="1" noChangeArrowheads="1"/>
          </p:cNvSpPr>
          <p:nvPr>
            <p:ph type="body" idx="1"/>
          </p:nvPr>
        </p:nvSpPr>
        <p:spPr>
          <a:xfrm>
            <a:off x="685800" y="1981200"/>
            <a:ext cx="2971800" cy="4114800"/>
          </a:xfrm>
        </p:spPr>
        <p:txBody>
          <a:bodyPr/>
          <a:lstStyle/>
          <a:p>
            <a:r>
              <a:rPr lang="zh-TW" altLang="en-US" sz="3600" b="1">
                <a:solidFill>
                  <a:srgbClr val="009900"/>
                </a:solidFill>
                <a:latin typeface="新細明體" panose="02020500000000000000" pitchFamily="18" charset="-120"/>
              </a:rPr>
              <a:t>輻射會經過食物傳給人體，吃微波爐煮出來食物等於自己去照輻射？</a:t>
            </a:r>
          </a:p>
        </p:txBody>
      </p:sp>
      <p:pic>
        <p:nvPicPr>
          <p:cNvPr id="13316" name="Picture 4">
            <a:extLst>
              <a:ext uri="{FF2B5EF4-FFF2-40B4-BE49-F238E27FC236}">
                <a16:creationId xmlns:a16="http://schemas.microsoft.com/office/drawing/2014/main" id="{3C601C1F-6E12-4141-BCF6-42B4F90B4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057400"/>
            <a:ext cx="4351338"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a:extLst>
              <a:ext uri="{FF2B5EF4-FFF2-40B4-BE49-F238E27FC236}">
                <a16:creationId xmlns:a16="http://schemas.microsoft.com/office/drawing/2014/main" id="{FD28AFD2-3E45-4F47-8A9F-CBBDD1EC96D8}"/>
              </a:ext>
            </a:extLst>
          </p:cNvPr>
          <p:cNvSpPr>
            <a:spLocks noGrp="1"/>
          </p:cNvSpPr>
          <p:nvPr>
            <p:ph type="title"/>
          </p:nvPr>
        </p:nvSpPr>
        <p:spPr/>
        <p:txBody>
          <a:bodyPr/>
          <a:lstStyle/>
          <a:p>
            <a:r>
              <a:rPr lang="zh-TW" altLang="en-US" sz="7200" b="1">
                <a:solidFill>
                  <a:srgbClr val="3333FF"/>
                </a:solidFill>
              </a:rPr>
              <a:t>爐內可放金屬嗎 </a:t>
            </a:r>
            <a:r>
              <a:rPr lang="en-US" altLang="zh-TW" sz="7200" b="1">
                <a:solidFill>
                  <a:srgbClr val="3333FF"/>
                </a:solidFill>
              </a:rPr>
              <a:t>-1</a:t>
            </a:r>
            <a:endParaRPr lang="zh-TW" altLang="en-US" sz="7200" b="1">
              <a:solidFill>
                <a:srgbClr val="3333FF"/>
              </a:solidFill>
            </a:endParaRPr>
          </a:p>
        </p:txBody>
      </p:sp>
      <p:sp>
        <p:nvSpPr>
          <p:cNvPr id="14339" name="內容版面配置區 2">
            <a:extLst>
              <a:ext uri="{FF2B5EF4-FFF2-40B4-BE49-F238E27FC236}">
                <a16:creationId xmlns:a16="http://schemas.microsoft.com/office/drawing/2014/main" id="{5088BA50-7C0D-4A0C-8D28-25224CFF69D8}"/>
              </a:ext>
            </a:extLst>
          </p:cNvPr>
          <p:cNvSpPr>
            <a:spLocks noGrp="1"/>
          </p:cNvSpPr>
          <p:nvPr>
            <p:ph idx="1"/>
          </p:nvPr>
        </p:nvSpPr>
        <p:spPr/>
        <p:txBody>
          <a:bodyPr/>
          <a:lstStyle/>
          <a:p>
            <a:r>
              <a:rPr lang="zh-TW" altLang="en-US" b="1">
                <a:solidFill>
                  <a:srgbClr val="009900"/>
                </a:solidFill>
              </a:rPr>
              <a:t>不可太薄或有尖銳的邊或點，因微波會激發其中的電荷</a:t>
            </a:r>
            <a:endParaRPr lang="en-US" altLang="zh-TW" b="1">
              <a:solidFill>
                <a:srgbClr val="009900"/>
              </a:solidFill>
            </a:endParaRPr>
          </a:p>
          <a:p>
            <a:r>
              <a:rPr lang="zh-TW" altLang="en-US" b="1">
                <a:solidFill>
                  <a:srgbClr val="009900"/>
                </a:solidFill>
              </a:rPr>
              <a:t>太薄金屬會像電燈中的白熱絲般熱起來，尖金屬邊或點的電荷會累積而起火花</a:t>
            </a:r>
          </a:p>
        </p:txBody>
      </p:sp>
      <p:pic>
        <p:nvPicPr>
          <p:cNvPr id="14340" name="Picture 8" descr="image003">
            <a:extLst>
              <a:ext uri="{FF2B5EF4-FFF2-40B4-BE49-F238E27FC236}">
                <a16:creationId xmlns:a16="http://schemas.microsoft.com/office/drawing/2014/main" id="{D3F59CCA-4326-4766-80D9-9F827D9FE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5838" y="4408488"/>
            <a:ext cx="2232025"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圖片 1">
            <a:extLst>
              <a:ext uri="{FF2B5EF4-FFF2-40B4-BE49-F238E27FC236}">
                <a16:creationId xmlns:a16="http://schemas.microsoft.com/office/drawing/2014/main" id="{653B79A1-B041-4B6A-ABF8-9299F0A883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238" y="4365625"/>
            <a:ext cx="51482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a:extLst>
              <a:ext uri="{FF2B5EF4-FFF2-40B4-BE49-F238E27FC236}">
                <a16:creationId xmlns:a16="http://schemas.microsoft.com/office/drawing/2014/main" id="{11C9CA0A-B45B-4FF9-AFA2-0BC2F7132998}"/>
              </a:ext>
            </a:extLst>
          </p:cNvPr>
          <p:cNvSpPr>
            <a:spLocks noGrp="1"/>
          </p:cNvSpPr>
          <p:nvPr>
            <p:ph type="title"/>
          </p:nvPr>
        </p:nvSpPr>
        <p:spPr/>
        <p:txBody>
          <a:bodyPr/>
          <a:lstStyle/>
          <a:p>
            <a:r>
              <a:rPr lang="zh-TW" altLang="en-US" sz="7200" b="1">
                <a:solidFill>
                  <a:srgbClr val="3333FF"/>
                </a:solidFill>
              </a:rPr>
              <a:t>爐內可放金屬嗎 </a:t>
            </a:r>
            <a:r>
              <a:rPr lang="en-US" altLang="zh-TW" sz="7200" b="1">
                <a:solidFill>
                  <a:srgbClr val="3333FF"/>
                </a:solidFill>
              </a:rPr>
              <a:t>-2</a:t>
            </a:r>
            <a:endParaRPr lang="zh-TW" altLang="en-US" sz="7200" b="1">
              <a:solidFill>
                <a:srgbClr val="3333FF"/>
              </a:solidFill>
            </a:endParaRPr>
          </a:p>
        </p:txBody>
      </p:sp>
      <p:sp>
        <p:nvSpPr>
          <p:cNvPr id="15363" name="內容版面配置區 2">
            <a:extLst>
              <a:ext uri="{FF2B5EF4-FFF2-40B4-BE49-F238E27FC236}">
                <a16:creationId xmlns:a16="http://schemas.microsoft.com/office/drawing/2014/main" id="{C9A1229A-DB2D-4557-BBB2-1A9E29FC9FFA}"/>
              </a:ext>
            </a:extLst>
          </p:cNvPr>
          <p:cNvSpPr>
            <a:spLocks noGrp="1"/>
          </p:cNvSpPr>
          <p:nvPr>
            <p:ph idx="1"/>
          </p:nvPr>
        </p:nvSpPr>
        <p:spPr/>
        <p:txBody>
          <a:bodyPr/>
          <a:lstStyle/>
          <a:p>
            <a:r>
              <a:rPr lang="zh-TW" altLang="en-US" b="1">
                <a:solidFill>
                  <a:srgbClr val="009900"/>
                </a:solidFill>
              </a:rPr>
              <a:t>鋁箔是電的導體，微波會導致鋁箔產生電流，可超出其負荷而變得很熱。若將食物包在鋁箔中，因為鋁箔會反射微波，食物將不會受熱</a:t>
            </a:r>
          </a:p>
        </p:txBody>
      </p:sp>
      <p:pic>
        <p:nvPicPr>
          <p:cNvPr id="15364" name="圖片 3">
            <a:extLst>
              <a:ext uri="{FF2B5EF4-FFF2-40B4-BE49-F238E27FC236}">
                <a16:creationId xmlns:a16="http://schemas.microsoft.com/office/drawing/2014/main" id="{55944A80-7DB8-4F67-AEBD-22661689BF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6513" y="4071938"/>
            <a:ext cx="39909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a:extLst>
              <a:ext uri="{FF2B5EF4-FFF2-40B4-BE49-F238E27FC236}">
                <a16:creationId xmlns:a16="http://schemas.microsoft.com/office/drawing/2014/main" id="{DB564EE4-8971-4214-8DDC-E9B6C48ABB76}"/>
              </a:ext>
            </a:extLst>
          </p:cNvPr>
          <p:cNvSpPr>
            <a:spLocks noGrp="1"/>
          </p:cNvSpPr>
          <p:nvPr>
            <p:ph type="title"/>
          </p:nvPr>
        </p:nvSpPr>
        <p:spPr/>
        <p:txBody>
          <a:bodyPr/>
          <a:lstStyle/>
          <a:p>
            <a:r>
              <a:rPr lang="zh-TW" altLang="en-US" sz="7200" b="1">
                <a:solidFill>
                  <a:srgbClr val="3333FF"/>
                </a:solidFill>
              </a:rPr>
              <a:t>爐內可放金屬嗎 </a:t>
            </a:r>
            <a:r>
              <a:rPr lang="en-US" altLang="zh-TW" sz="7200" b="1">
                <a:solidFill>
                  <a:srgbClr val="3333FF"/>
                </a:solidFill>
              </a:rPr>
              <a:t>-3</a:t>
            </a:r>
            <a:endParaRPr lang="zh-TW" altLang="en-US" sz="7200" b="1">
              <a:solidFill>
                <a:srgbClr val="3333FF"/>
              </a:solidFill>
            </a:endParaRPr>
          </a:p>
        </p:txBody>
      </p:sp>
      <p:sp>
        <p:nvSpPr>
          <p:cNvPr id="16387" name="內容版面配置區 2">
            <a:extLst>
              <a:ext uri="{FF2B5EF4-FFF2-40B4-BE49-F238E27FC236}">
                <a16:creationId xmlns:a16="http://schemas.microsoft.com/office/drawing/2014/main" id="{AE45AD0F-7E12-4868-8596-4CB71E9AF685}"/>
              </a:ext>
            </a:extLst>
          </p:cNvPr>
          <p:cNvSpPr>
            <a:spLocks noGrp="1"/>
          </p:cNvSpPr>
          <p:nvPr>
            <p:ph idx="1"/>
          </p:nvPr>
        </p:nvSpPr>
        <p:spPr/>
        <p:txBody>
          <a:bodyPr/>
          <a:lstStyle/>
          <a:p>
            <a:r>
              <a:rPr lang="zh-TW" altLang="en-US" b="1">
                <a:solidFill>
                  <a:srgbClr val="009900"/>
                </a:solidFill>
              </a:rPr>
              <a:t>金屬花飾瓷器可能熱得將瓷器弄壞</a:t>
            </a:r>
          </a:p>
          <a:p>
            <a:r>
              <a:rPr lang="zh-TW" altLang="en-US" b="1">
                <a:solidFill>
                  <a:srgbClr val="009900"/>
                </a:solidFill>
              </a:rPr>
              <a:t>金屬湯匙厚厚又圓邊，不會加熱或產生火花，但稍改變微波方向，也稍影響食物加熱</a:t>
            </a:r>
          </a:p>
        </p:txBody>
      </p:sp>
      <p:pic>
        <p:nvPicPr>
          <p:cNvPr id="16388" name="圖片 1">
            <a:extLst>
              <a:ext uri="{FF2B5EF4-FFF2-40B4-BE49-F238E27FC236}">
                <a16:creationId xmlns:a16="http://schemas.microsoft.com/office/drawing/2014/main" id="{5C413526-3DF3-4340-99F7-03D182B25E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4221163"/>
            <a:ext cx="3221037"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AA41893A-FAC1-405B-8559-A2F5746DD284}"/>
              </a:ext>
            </a:extLst>
          </p:cNvPr>
          <p:cNvSpPr>
            <a:spLocks noGrp="1"/>
          </p:cNvSpPr>
          <p:nvPr>
            <p:ph type="title"/>
          </p:nvPr>
        </p:nvSpPr>
        <p:spPr/>
        <p:txBody>
          <a:bodyPr/>
          <a:lstStyle/>
          <a:p>
            <a:r>
              <a:rPr lang="zh-TW" altLang="en-US" sz="7200" b="1">
                <a:solidFill>
                  <a:srgbClr val="3333FF"/>
                </a:solidFill>
              </a:rPr>
              <a:t>爐內可放金屬嗎 </a:t>
            </a:r>
            <a:r>
              <a:rPr lang="en-US" altLang="zh-TW" sz="7200" b="1">
                <a:solidFill>
                  <a:srgbClr val="3333FF"/>
                </a:solidFill>
              </a:rPr>
              <a:t>-4</a:t>
            </a:r>
            <a:endParaRPr lang="zh-TW" altLang="en-US" sz="7200" b="1">
              <a:solidFill>
                <a:srgbClr val="3333FF"/>
              </a:solidFill>
            </a:endParaRPr>
          </a:p>
        </p:txBody>
      </p:sp>
      <p:sp>
        <p:nvSpPr>
          <p:cNvPr id="17411" name="內容版面配置區 2">
            <a:extLst>
              <a:ext uri="{FF2B5EF4-FFF2-40B4-BE49-F238E27FC236}">
                <a16:creationId xmlns:a16="http://schemas.microsoft.com/office/drawing/2014/main" id="{6F51C7D7-6893-4C44-98B5-C5806E9C6D90}"/>
              </a:ext>
            </a:extLst>
          </p:cNvPr>
          <p:cNvSpPr>
            <a:spLocks noGrp="1"/>
          </p:cNvSpPr>
          <p:nvPr>
            <p:ph idx="1"/>
          </p:nvPr>
        </p:nvSpPr>
        <p:spPr/>
        <p:txBody>
          <a:bodyPr/>
          <a:lstStyle/>
          <a:p>
            <a:r>
              <a:rPr lang="zh-TW" altLang="en-US" b="1">
                <a:solidFill>
                  <a:srgbClr val="009900"/>
                </a:solidFill>
              </a:rPr>
              <a:t>微波爐用的電子溫度計因有金屬套「防護」（反射微波）</a:t>
            </a:r>
            <a:endParaRPr lang="en-US" altLang="zh-TW" b="1">
              <a:solidFill>
                <a:srgbClr val="009900"/>
              </a:solidFill>
            </a:endParaRPr>
          </a:p>
          <a:p>
            <a:r>
              <a:rPr lang="zh-TW" altLang="en-US" b="1">
                <a:solidFill>
                  <a:srgbClr val="009900"/>
                </a:solidFill>
              </a:rPr>
              <a:t>但水銀溫度計就不適合，因為水銀是金屬，會被微波加熱而炸開玻璃管</a:t>
            </a:r>
          </a:p>
        </p:txBody>
      </p:sp>
      <p:pic>
        <p:nvPicPr>
          <p:cNvPr id="17412" name="圖片 2">
            <a:extLst>
              <a:ext uri="{FF2B5EF4-FFF2-40B4-BE49-F238E27FC236}">
                <a16:creationId xmlns:a16="http://schemas.microsoft.com/office/drawing/2014/main" id="{BFC25A31-41C2-440D-89B4-AC7D757858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365625"/>
            <a:ext cx="4568825"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圖片 3">
            <a:extLst>
              <a:ext uri="{FF2B5EF4-FFF2-40B4-BE49-F238E27FC236}">
                <a16:creationId xmlns:a16="http://schemas.microsoft.com/office/drawing/2014/main" id="{76DA1ADA-245D-4E4B-8065-677DE66A3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2625" y="4365625"/>
            <a:ext cx="241300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D2A46097-D252-4336-BBB9-B2CAD4944EEC}"/>
              </a:ext>
            </a:extLst>
          </p:cNvPr>
          <p:cNvSpPr>
            <a:spLocks noGrp="1"/>
          </p:cNvSpPr>
          <p:nvPr>
            <p:ph type="title"/>
          </p:nvPr>
        </p:nvSpPr>
        <p:spPr/>
        <p:txBody>
          <a:bodyPr/>
          <a:lstStyle/>
          <a:p>
            <a:pPr algn="l"/>
            <a:r>
              <a:rPr lang="zh-TW" altLang="en-US" sz="4800" b="1">
                <a:solidFill>
                  <a:srgbClr val="3333FF"/>
                </a:solidFill>
              </a:rPr>
              <a:t>爐內可用塑膠品嗎 </a:t>
            </a:r>
            <a:r>
              <a:rPr lang="en-US" altLang="zh-TW" sz="4800" b="1">
                <a:solidFill>
                  <a:srgbClr val="3333FF"/>
                </a:solidFill>
              </a:rPr>
              <a:t>-1</a:t>
            </a:r>
            <a:endParaRPr lang="zh-TW" altLang="en-US" sz="4800" b="1">
              <a:solidFill>
                <a:srgbClr val="3333FF"/>
              </a:solidFill>
            </a:endParaRPr>
          </a:p>
        </p:txBody>
      </p:sp>
      <p:sp>
        <p:nvSpPr>
          <p:cNvPr id="18435" name="內容版面配置區 2">
            <a:extLst>
              <a:ext uri="{FF2B5EF4-FFF2-40B4-BE49-F238E27FC236}">
                <a16:creationId xmlns:a16="http://schemas.microsoft.com/office/drawing/2014/main" id="{0CA8461E-8B18-4C95-8438-DE07382AFC5C}"/>
              </a:ext>
            </a:extLst>
          </p:cNvPr>
          <p:cNvSpPr>
            <a:spLocks noGrp="1"/>
          </p:cNvSpPr>
          <p:nvPr>
            <p:ph idx="1"/>
          </p:nvPr>
        </p:nvSpPr>
        <p:spPr/>
        <p:txBody>
          <a:bodyPr/>
          <a:lstStyle/>
          <a:p>
            <a:r>
              <a:rPr lang="zh-TW" altLang="en-US" b="1">
                <a:solidFill>
                  <a:srgbClr val="009900"/>
                </a:solidFill>
              </a:rPr>
              <a:t>不能吸收或反射微波、耐高溫</a:t>
            </a:r>
            <a:endParaRPr lang="en-US" altLang="zh-TW" b="1">
              <a:solidFill>
                <a:srgbClr val="009900"/>
              </a:solidFill>
            </a:endParaRPr>
          </a:p>
          <a:p>
            <a:r>
              <a:rPr lang="zh-TW" altLang="en-US" b="1">
                <a:solidFill>
                  <a:srgbClr val="009900"/>
                </a:solidFill>
              </a:rPr>
              <a:t>塑膠受熱後，開始釋放分子到接觸的食物上。非烹煮用塑膠可能含塑化劑，熱後釋出，因此烹煮時不要用</a:t>
            </a:r>
            <a:endParaRPr lang="en-US" altLang="zh-TW" b="1">
              <a:solidFill>
                <a:srgbClr val="009900"/>
              </a:solidFill>
            </a:endParaRPr>
          </a:p>
          <a:p>
            <a:endParaRPr lang="zh-TW" altLang="en-US"/>
          </a:p>
        </p:txBody>
      </p:sp>
      <p:pic>
        <p:nvPicPr>
          <p:cNvPr id="18436" name="圖片 7">
            <a:extLst>
              <a:ext uri="{FF2B5EF4-FFF2-40B4-BE49-F238E27FC236}">
                <a16:creationId xmlns:a16="http://schemas.microsoft.com/office/drawing/2014/main" id="{90F952D3-24BE-492E-B089-9C3150C7B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658813"/>
            <a:ext cx="1687513"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內容版面配置區 5">
            <a:extLst>
              <a:ext uri="{FF2B5EF4-FFF2-40B4-BE49-F238E27FC236}">
                <a16:creationId xmlns:a16="http://schemas.microsoft.com/office/drawing/2014/main" id="{FC9D24DE-1555-4745-8522-9FC43A1166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708525"/>
            <a:ext cx="62642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圖片 6">
            <a:extLst>
              <a:ext uri="{FF2B5EF4-FFF2-40B4-BE49-F238E27FC236}">
                <a16:creationId xmlns:a16="http://schemas.microsoft.com/office/drawing/2014/main" id="{13F3A4A0-EC98-4F23-BEF7-F25453AE27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4708525"/>
            <a:ext cx="240665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a:extLst>
              <a:ext uri="{FF2B5EF4-FFF2-40B4-BE49-F238E27FC236}">
                <a16:creationId xmlns:a16="http://schemas.microsoft.com/office/drawing/2014/main" id="{3B1A5F24-5B54-4FE2-AFAF-2417D2F16CD4}"/>
              </a:ext>
            </a:extLst>
          </p:cNvPr>
          <p:cNvSpPr>
            <a:spLocks noGrp="1"/>
          </p:cNvSpPr>
          <p:nvPr>
            <p:ph type="title"/>
          </p:nvPr>
        </p:nvSpPr>
        <p:spPr/>
        <p:txBody>
          <a:bodyPr/>
          <a:lstStyle/>
          <a:p>
            <a:r>
              <a:rPr lang="zh-TW" altLang="en-US" sz="6000" b="1">
                <a:solidFill>
                  <a:srgbClr val="3333FF"/>
                </a:solidFill>
              </a:rPr>
              <a:t>爐內可用塑膠品嗎 </a:t>
            </a:r>
            <a:r>
              <a:rPr lang="en-US" altLang="zh-TW" sz="6000" b="1">
                <a:solidFill>
                  <a:srgbClr val="3333FF"/>
                </a:solidFill>
              </a:rPr>
              <a:t>-2</a:t>
            </a:r>
            <a:endParaRPr lang="zh-TW" altLang="en-US" sz="6000" b="1">
              <a:solidFill>
                <a:srgbClr val="3333FF"/>
              </a:solidFill>
            </a:endParaRPr>
          </a:p>
        </p:txBody>
      </p:sp>
      <p:sp>
        <p:nvSpPr>
          <p:cNvPr id="19459" name="內容版面配置區 2">
            <a:extLst>
              <a:ext uri="{FF2B5EF4-FFF2-40B4-BE49-F238E27FC236}">
                <a16:creationId xmlns:a16="http://schemas.microsoft.com/office/drawing/2014/main" id="{26C93EFA-7114-4580-9E30-EE6690CFACE3}"/>
              </a:ext>
            </a:extLst>
          </p:cNvPr>
          <p:cNvSpPr>
            <a:spLocks noGrp="1"/>
          </p:cNvSpPr>
          <p:nvPr>
            <p:ph idx="1"/>
          </p:nvPr>
        </p:nvSpPr>
        <p:spPr/>
        <p:txBody>
          <a:bodyPr/>
          <a:lstStyle/>
          <a:p>
            <a:r>
              <a:rPr lang="zh-TW" altLang="en-US" b="1">
                <a:solidFill>
                  <a:srgbClr val="009900"/>
                </a:solidFill>
              </a:rPr>
              <a:t>保麗龍原料聚苯乙烯轉化溫</a:t>
            </a:r>
            <a:r>
              <a:rPr lang="en-US" altLang="zh-TW" b="1">
                <a:solidFill>
                  <a:srgbClr val="009900"/>
                </a:solidFill>
              </a:rPr>
              <a:t>100℃</a:t>
            </a:r>
            <a:r>
              <a:rPr lang="zh-TW" altLang="en-US" b="1">
                <a:solidFill>
                  <a:srgbClr val="009900"/>
                </a:solidFill>
              </a:rPr>
              <a:t>，在水沸騰時就會軟化</a:t>
            </a:r>
            <a:endParaRPr lang="en-US" altLang="zh-TW" b="1">
              <a:solidFill>
                <a:srgbClr val="009900"/>
              </a:solidFill>
            </a:endParaRPr>
          </a:p>
          <a:p>
            <a:r>
              <a:rPr lang="zh-TW" altLang="en-US" b="1">
                <a:solidFill>
                  <a:srgbClr val="009900"/>
                </a:solidFill>
              </a:rPr>
              <a:t>內放糖鹽溶液時，沸點會升高（物化原理），保麗龍杯可能會溶解</a:t>
            </a:r>
          </a:p>
        </p:txBody>
      </p:sp>
      <p:pic>
        <p:nvPicPr>
          <p:cNvPr id="19460" name="圖片 3">
            <a:extLst>
              <a:ext uri="{FF2B5EF4-FFF2-40B4-BE49-F238E27FC236}">
                <a16:creationId xmlns:a16="http://schemas.microsoft.com/office/drawing/2014/main" id="{73DFF33F-B10C-4FE6-9122-8BCEFD9A28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4149725"/>
            <a:ext cx="40052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a:extLst>
              <a:ext uri="{FF2B5EF4-FFF2-40B4-BE49-F238E27FC236}">
                <a16:creationId xmlns:a16="http://schemas.microsoft.com/office/drawing/2014/main" id="{7E06255B-471C-4CAA-B922-4F52762C2470}"/>
              </a:ext>
            </a:extLst>
          </p:cNvPr>
          <p:cNvSpPr>
            <a:spLocks noGrp="1"/>
          </p:cNvSpPr>
          <p:nvPr>
            <p:ph type="title"/>
          </p:nvPr>
        </p:nvSpPr>
        <p:spPr/>
        <p:txBody>
          <a:bodyPr/>
          <a:lstStyle/>
          <a:p>
            <a:r>
              <a:rPr lang="zh-TW" altLang="en-US" sz="8000" b="1">
                <a:solidFill>
                  <a:srgbClr val="3333FF"/>
                </a:solidFill>
              </a:rPr>
              <a:t>突沸現象：</a:t>
            </a:r>
            <a:r>
              <a:rPr lang="zh-TW" altLang="zh-TW" sz="8000" b="1">
                <a:solidFill>
                  <a:srgbClr val="3333FF"/>
                </a:solidFill>
              </a:rPr>
              <a:t>超熱</a:t>
            </a:r>
            <a:endParaRPr lang="zh-TW" altLang="en-US" sz="8000">
              <a:solidFill>
                <a:srgbClr val="3333FF"/>
              </a:solidFill>
            </a:endParaRPr>
          </a:p>
        </p:txBody>
      </p:sp>
      <p:sp>
        <p:nvSpPr>
          <p:cNvPr id="20483" name="內容版面配置區 2">
            <a:extLst>
              <a:ext uri="{FF2B5EF4-FFF2-40B4-BE49-F238E27FC236}">
                <a16:creationId xmlns:a16="http://schemas.microsoft.com/office/drawing/2014/main" id="{559D7124-816F-4CD0-A34D-4D0451234B6A}"/>
              </a:ext>
            </a:extLst>
          </p:cNvPr>
          <p:cNvSpPr>
            <a:spLocks noGrp="1"/>
          </p:cNvSpPr>
          <p:nvPr>
            <p:ph idx="1"/>
          </p:nvPr>
        </p:nvSpPr>
        <p:spPr/>
        <p:txBody>
          <a:bodyPr/>
          <a:lstStyle/>
          <a:p>
            <a:r>
              <a:rPr lang="zh-TW" altLang="en-US" b="1">
                <a:solidFill>
                  <a:srgbClr val="009900"/>
                </a:solidFill>
              </a:rPr>
              <a:t>核化：行成氣泡而讓水分子蒸發</a:t>
            </a:r>
            <a:endParaRPr lang="en-US" altLang="zh-TW" b="1">
              <a:solidFill>
                <a:srgbClr val="009900"/>
              </a:solidFill>
            </a:endParaRPr>
          </a:p>
          <a:p>
            <a:r>
              <a:rPr lang="zh-TW" altLang="en-US" b="1">
                <a:solidFill>
                  <a:srgbClr val="009900"/>
                </a:solidFill>
              </a:rPr>
              <a:t>光滑杯子加熱純水時，缺乏核化條件，可超過沸點而還不沸騰；稍搖杯子或加糖，可導致突沸</a:t>
            </a:r>
          </a:p>
        </p:txBody>
      </p:sp>
      <p:pic>
        <p:nvPicPr>
          <p:cNvPr id="20484" name="內容版面配置區 3">
            <a:extLst>
              <a:ext uri="{FF2B5EF4-FFF2-40B4-BE49-F238E27FC236}">
                <a16:creationId xmlns:a16="http://schemas.microsoft.com/office/drawing/2014/main" id="{AB3EABEE-14EF-4B25-A528-23D3BF40DF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192588"/>
            <a:ext cx="4822825"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EBC6555A-D9FB-4A3F-9A73-E86CBC317284}"/>
              </a:ext>
            </a:extLst>
          </p:cNvPr>
          <p:cNvSpPr>
            <a:spLocks noGrp="1"/>
          </p:cNvSpPr>
          <p:nvPr>
            <p:ph type="title"/>
          </p:nvPr>
        </p:nvSpPr>
        <p:spPr/>
        <p:txBody>
          <a:bodyPr/>
          <a:lstStyle/>
          <a:p>
            <a:r>
              <a:rPr lang="zh-TW" altLang="en-US" sz="8800" b="1">
                <a:solidFill>
                  <a:srgbClr val="3333FF"/>
                </a:solidFill>
              </a:rPr>
              <a:t>避免突沸受傷</a:t>
            </a:r>
          </a:p>
        </p:txBody>
      </p:sp>
      <p:sp>
        <p:nvSpPr>
          <p:cNvPr id="21507" name="內容版面配置區 2">
            <a:extLst>
              <a:ext uri="{FF2B5EF4-FFF2-40B4-BE49-F238E27FC236}">
                <a16:creationId xmlns:a16="http://schemas.microsoft.com/office/drawing/2014/main" id="{AED86CC4-5C24-47E3-BC59-E82232F16579}"/>
              </a:ext>
            </a:extLst>
          </p:cNvPr>
          <p:cNvSpPr>
            <a:spLocks noGrp="1"/>
          </p:cNvSpPr>
          <p:nvPr>
            <p:ph idx="1"/>
          </p:nvPr>
        </p:nvSpPr>
        <p:spPr/>
        <p:txBody>
          <a:bodyPr/>
          <a:lstStyle/>
          <a:p>
            <a:r>
              <a:rPr lang="zh-TW" altLang="en-US" b="1">
                <a:solidFill>
                  <a:srgbClr val="009900"/>
                </a:solidFill>
              </a:rPr>
              <a:t>微波後，不要臉部直接在液體上</a:t>
            </a:r>
            <a:endParaRPr lang="en-US" altLang="zh-TW" b="1">
              <a:solidFill>
                <a:srgbClr val="009900"/>
              </a:solidFill>
            </a:endParaRPr>
          </a:p>
          <a:p>
            <a:r>
              <a:rPr lang="zh-TW" altLang="en-US" b="1">
                <a:solidFill>
                  <a:srgbClr val="009900"/>
                </a:solidFill>
              </a:rPr>
              <a:t>加入糖粒或茶包等外物前，稍離熱杯</a:t>
            </a:r>
            <a:endParaRPr lang="en-US" altLang="zh-TW" b="1">
              <a:solidFill>
                <a:srgbClr val="009900"/>
              </a:solidFill>
            </a:endParaRPr>
          </a:p>
          <a:p>
            <a:r>
              <a:rPr lang="zh-TW" altLang="en-US" b="1">
                <a:solidFill>
                  <a:srgbClr val="009900"/>
                </a:solidFill>
              </a:rPr>
              <a:t>微波前加糖等外物       </a:t>
            </a:r>
          </a:p>
        </p:txBody>
      </p:sp>
      <p:pic>
        <p:nvPicPr>
          <p:cNvPr id="21508" name="圖片 3">
            <a:extLst>
              <a:ext uri="{FF2B5EF4-FFF2-40B4-BE49-F238E27FC236}">
                <a16:creationId xmlns:a16="http://schemas.microsoft.com/office/drawing/2014/main" id="{C9F01803-F782-4CFC-9868-50683D08C0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860800"/>
            <a:ext cx="381635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a:extLst>
              <a:ext uri="{FF2B5EF4-FFF2-40B4-BE49-F238E27FC236}">
                <a16:creationId xmlns:a16="http://schemas.microsoft.com/office/drawing/2014/main" id="{F8AE3692-67AF-4B80-A119-98565D044EC2}"/>
              </a:ext>
            </a:extLst>
          </p:cNvPr>
          <p:cNvSpPr>
            <a:spLocks noGrp="1"/>
          </p:cNvSpPr>
          <p:nvPr>
            <p:ph type="title"/>
          </p:nvPr>
        </p:nvSpPr>
        <p:spPr/>
        <p:txBody>
          <a:bodyPr/>
          <a:lstStyle/>
          <a:p>
            <a:r>
              <a:rPr lang="zh-TW" altLang="zh-TW" sz="7200" b="1">
                <a:solidFill>
                  <a:srgbClr val="3333FF"/>
                </a:solidFill>
              </a:rPr>
              <a:t>微波爆米花</a:t>
            </a:r>
            <a:r>
              <a:rPr lang="zh-TW" altLang="en-US" sz="7200" b="1">
                <a:solidFill>
                  <a:srgbClr val="3333FF"/>
                </a:solidFill>
              </a:rPr>
              <a:t>的</a:t>
            </a:r>
            <a:r>
              <a:rPr lang="zh-TW" altLang="zh-TW" sz="7200" b="1">
                <a:solidFill>
                  <a:srgbClr val="3333FF"/>
                </a:solidFill>
              </a:rPr>
              <a:t>原理</a:t>
            </a:r>
            <a:endParaRPr lang="zh-TW" altLang="en-US" sz="7200"/>
          </a:p>
        </p:txBody>
      </p:sp>
      <p:sp>
        <p:nvSpPr>
          <p:cNvPr id="22531" name="內容版面配置區 2">
            <a:extLst>
              <a:ext uri="{FF2B5EF4-FFF2-40B4-BE49-F238E27FC236}">
                <a16:creationId xmlns:a16="http://schemas.microsoft.com/office/drawing/2014/main" id="{1CAE05D0-1230-481F-878B-3867F0D76BB2}"/>
              </a:ext>
            </a:extLst>
          </p:cNvPr>
          <p:cNvSpPr>
            <a:spLocks noGrp="1"/>
          </p:cNvSpPr>
          <p:nvPr>
            <p:ph idx="1"/>
          </p:nvPr>
        </p:nvSpPr>
        <p:spPr/>
        <p:txBody>
          <a:bodyPr/>
          <a:lstStyle/>
          <a:p>
            <a:r>
              <a:rPr lang="zh-TW" altLang="en-US" b="1">
                <a:solidFill>
                  <a:srgbClr val="009900"/>
                </a:solidFill>
              </a:rPr>
              <a:t>微波夠久，沸騰水分子就會累積足夠壓力爆破</a:t>
            </a:r>
            <a:endParaRPr lang="zh-TW" altLang="en-US">
              <a:solidFill>
                <a:srgbClr val="009900"/>
              </a:solidFill>
            </a:endParaRPr>
          </a:p>
        </p:txBody>
      </p:sp>
      <p:pic>
        <p:nvPicPr>
          <p:cNvPr id="22532" name="內容版面配置區 3">
            <a:extLst>
              <a:ext uri="{FF2B5EF4-FFF2-40B4-BE49-F238E27FC236}">
                <a16:creationId xmlns:a16="http://schemas.microsoft.com/office/drawing/2014/main" id="{87F798F9-3F8A-4EE4-B112-5984AD3020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13100"/>
            <a:ext cx="4246563"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圖片 4">
            <a:extLst>
              <a:ext uri="{FF2B5EF4-FFF2-40B4-BE49-F238E27FC236}">
                <a16:creationId xmlns:a16="http://schemas.microsoft.com/office/drawing/2014/main" id="{1387E143-C932-4B13-9917-F16798408F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0800" y="3221038"/>
            <a:ext cx="3316288"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a:extLst>
              <a:ext uri="{FF2B5EF4-FFF2-40B4-BE49-F238E27FC236}">
                <a16:creationId xmlns:a16="http://schemas.microsoft.com/office/drawing/2014/main" id="{BE7405E9-7D64-4D35-B739-3869BC1887BF}"/>
              </a:ext>
            </a:extLst>
          </p:cNvPr>
          <p:cNvSpPr>
            <a:spLocks noGrp="1"/>
          </p:cNvSpPr>
          <p:nvPr>
            <p:ph type="title"/>
          </p:nvPr>
        </p:nvSpPr>
        <p:spPr/>
        <p:txBody>
          <a:bodyPr/>
          <a:lstStyle/>
          <a:p>
            <a:endParaRPr lang="zh-TW" altLang="en-US"/>
          </a:p>
        </p:txBody>
      </p:sp>
      <p:sp>
        <p:nvSpPr>
          <p:cNvPr id="4099" name="內容版面配置區 2">
            <a:extLst>
              <a:ext uri="{FF2B5EF4-FFF2-40B4-BE49-F238E27FC236}">
                <a16:creationId xmlns:a16="http://schemas.microsoft.com/office/drawing/2014/main" id="{F54994C7-CB19-408F-8B54-A3225F64E2CB}"/>
              </a:ext>
            </a:extLst>
          </p:cNvPr>
          <p:cNvSpPr>
            <a:spLocks noGrp="1"/>
          </p:cNvSpPr>
          <p:nvPr>
            <p:ph idx="1"/>
          </p:nvPr>
        </p:nvSpPr>
        <p:spPr/>
        <p:txBody>
          <a:bodyPr/>
          <a:lstStyle/>
          <a:p>
            <a:endParaRPr lang="zh-TW" altLang="en-US"/>
          </a:p>
        </p:txBody>
      </p:sp>
      <p:pic>
        <p:nvPicPr>
          <p:cNvPr id="4100" name="Picture 6">
            <a:extLst>
              <a:ext uri="{FF2B5EF4-FFF2-40B4-BE49-F238E27FC236}">
                <a16:creationId xmlns:a16="http://schemas.microsoft.com/office/drawing/2014/main" id="{432F749D-4767-4928-815A-38ABC4B09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333" t="18823" r="25000" b="17647"/>
          <a:stretch>
            <a:fillRect/>
          </a:stretch>
        </p:blipFill>
        <p:spPr bwMode="auto">
          <a:xfrm>
            <a:off x="2268538" y="577850"/>
            <a:ext cx="4606925"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a:extLst>
              <a:ext uri="{FF2B5EF4-FFF2-40B4-BE49-F238E27FC236}">
                <a16:creationId xmlns:a16="http://schemas.microsoft.com/office/drawing/2014/main" id="{7261D3E8-46DE-4F02-88FD-3A723773772E}"/>
              </a:ext>
            </a:extLst>
          </p:cNvPr>
          <p:cNvSpPr>
            <a:spLocks noGrp="1"/>
          </p:cNvSpPr>
          <p:nvPr>
            <p:ph type="title"/>
          </p:nvPr>
        </p:nvSpPr>
        <p:spPr/>
        <p:txBody>
          <a:bodyPr/>
          <a:lstStyle/>
          <a:p>
            <a:r>
              <a:rPr lang="zh-TW" altLang="en-US" sz="8000" b="1">
                <a:solidFill>
                  <a:srgbClr val="3333FF"/>
                </a:solidFill>
              </a:rPr>
              <a:t>有食物吸納微波</a:t>
            </a:r>
          </a:p>
        </p:txBody>
      </p:sp>
      <p:sp>
        <p:nvSpPr>
          <p:cNvPr id="23555" name="內容版面配置區 2">
            <a:extLst>
              <a:ext uri="{FF2B5EF4-FFF2-40B4-BE49-F238E27FC236}">
                <a16:creationId xmlns:a16="http://schemas.microsoft.com/office/drawing/2014/main" id="{4A2DCEAA-BAE6-4AD9-AC3E-6B475D0446E4}"/>
              </a:ext>
            </a:extLst>
          </p:cNvPr>
          <p:cNvSpPr>
            <a:spLocks noGrp="1"/>
          </p:cNvSpPr>
          <p:nvPr>
            <p:ph idx="1"/>
          </p:nvPr>
        </p:nvSpPr>
        <p:spPr/>
        <p:txBody>
          <a:bodyPr/>
          <a:lstStyle/>
          <a:p>
            <a:r>
              <a:rPr lang="zh-TW" altLang="en-US" b="1">
                <a:solidFill>
                  <a:srgbClr val="009900"/>
                </a:solidFill>
              </a:rPr>
              <a:t>爐內需要含水的食物來吸收微波，否則，微波就會反射回到磁控管，接著傷到它</a:t>
            </a:r>
          </a:p>
          <a:p>
            <a:endParaRPr lang="zh-TW" altLang="en-US"/>
          </a:p>
        </p:txBody>
      </p:sp>
      <p:pic>
        <p:nvPicPr>
          <p:cNvPr id="23556" name="圖片 1">
            <a:extLst>
              <a:ext uri="{FF2B5EF4-FFF2-40B4-BE49-F238E27FC236}">
                <a16:creationId xmlns:a16="http://schemas.microsoft.com/office/drawing/2014/main" id="{16F53D3E-CFA2-46F4-A959-9101242FA6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429000"/>
            <a:ext cx="414496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a:extLst>
              <a:ext uri="{FF2B5EF4-FFF2-40B4-BE49-F238E27FC236}">
                <a16:creationId xmlns:a16="http://schemas.microsoft.com/office/drawing/2014/main" id="{6FF2DC4D-6B36-45E0-887A-539CAC84B165}"/>
              </a:ext>
            </a:extLst>
          </p:cNvPr>
          <p:cNvSpPr>
            <a:spLocks noGrp="1"/>
          </p:cNvSpPr>
          <p:nvPr>
            <p:ph type="title"/>
          </p:nvPr>
        </p:nvSpPr>
        <p:spPr/>
        <p:txBody>
          <a:bodyPr/>
          <a:lstStyle/>
          <a:p>
            <a:r>
              <a:rPr lang="zh-TW" altLang="en-US" sz="8000" b="1">
                <a:solidFill>
                  <a:srgbClr val="3333FF"/>
                </a:solidFill>
              </a:rPr>
              <a:t>微波外洩問題</a:t>
            </a:r>
          </a:p>
        </p:txBody>
      </p:sp>
      <p:sp>
        <p:nvSpPr>
          <p:cNvPr id="3" name="內容版面配置區 2">
            <a:extLst>
              <a:ext uri="{FF2B5EF4-FFF2-40B4-BE49-F238E27FC236}">
                <a16:creationId xmlns:a16="http://schemas.microsoft.com/office/drawing/2014/main" id="{F192B7B3-40F6-4D1D-8F65-97A3AD056F00}"/>
              </a:ext>
            </a:extLst>
          </p:cNvPr>
          <p:cNvSpPr>
            <a:spLocks noGrp="1"/>
          </p:cNvSpPr>
          <p:nvPr>
            <p:ph idx="1"/>
          </p:nvPr>
        </p:nvSpPr>
        <p:spPr/>
        <p:txBody>
          <a:bodyPr/>
          <a:lstStyle/>
          <a:p>
            <a:r>
              <a:rPr lang="zh-TW" altLang="en-US" b="1">
                <a:solidFill>
                  <a:srgbClr val="009900"/>
                </a:solidFill>
              </a:rPr>
              <a:t>離爐</a:t>
            </a:r>
            <a:r>
              <a:rPr lang="en-US" altLang="zh-TW" b="1">
                <a:solidFill>
                  <a:srgbClr val="009900"/>
                </a:solidFill>
              </a:rPr>
              <a:t>5</a:t>
            </a:r>
            <a:r>
              <a:rPr lang="zh-TW" altLang="en-US" b="1">
                <a:solidFill>
                  <a:srgbClr val="009900"/>
                </a:solidFill>
              </a:rPr>
              <a:t>公分微波需低於每平方公分</a:t>
            </a:r>
            <a:r>
              <a:rPr lang="en-US" altLang="zh-TW" b="1">
                <a:solidFill>
                  <a:srgbClr val="009900"/>
                </a:solidFill>
              </a:rPr>
              <a:t>1</a:t>
            </a:r>
            <a:r>
              <a:rPr lang="zh-TW" altLang="en-US" b="1">
                <a:solidFill>
                  <a:srgbClr val="009900"/>
                </a:solidFill>
              </a:rPr>
              <a:t>毫瓦（新爐）、或每平方公分</a:t>
            </a:r>
            <a:r>
              <a:rPr lang="en-US" altLang="zh-TW" b="1">
                <a:solidFill>
                  <a:srgbClr val="009900"/>
                </a:solidFill>
              </a:rPr>
              <a:t>5</a:t>
            </a:r>
            <a:r>
              <a:rPr lang="zh-TW" altLang="en-US" b="1">
                <a:solidFill>
                  <a:srgbClr val="009900"/>
                </a:solidFill>
              </a:rPr>
              <a:t>毫瓦（其他）     </a:t>
            </a:r>
            <a:endParaRPr lang="en-US" altLang="zh-TW" b="1">
              <a:solidFill>
                <a:srgbClr val="009900"/>
              </a:solidFill>
            </a:endParaRPr>
          </a:p>
          <a:p>
            <a:pPr algn="r">
              <a:buFontTx/>
              <a:buNone/>
            </a:pPr>
            <a:r>
              <a:rPr lang="en-US" altLang="zh-TW" sz="1800" b="1">
                <a:solidFill>
                  <a:srgbClr val="009900"/>
                </a:solidFill>
              </a:rPr>
              <a:t>                          </a:t>
            </a:r>
            <a:r>
              <a:rPr lang="en-US" altLang="zh-TW" sz="1800" b="1"/>
              <a:t>-----</a:t>
            </a:r>
            <a:r>
              <a:rPr lang="zh-TW" altLang="en-US" sz="1800" b="1"/>
              <a:t>美國食物藥品檢驗局</a:t>
            </a:r>
            <a:endParaRPr lang="en-US" altLang="zh-TW" sz="1800" b="1"/>
          </a:p>
          <a:p>
            <a:r>
              <a:rPr lang="zh-TW" altLang="en-US" b="1">
                <a:solidFill>
                  <a:srgbClr val="009900"/>
                </a:solidFill>
              </a:rPr>
              <a:t>若微波外洩，主效應是加熱，因此你會注意到</a:t>
            </a:r>
          </a:p>
        </p:txBody>
      </p:sp>
      <p:pic>
        <p:nvPicPr>
          <p:cNvPr id="24580" name="圖片 1">
            <a:extLst>
              <a:ext uri="{FF2B5EF4-FFF2-40B4-BE49-F238E27FC236}">
                <a16:creationId xmlns:a16="http://schemas.microsoft.com/office/drawing/2014/main" id="{4380638D-601A-4F0A-B0AD-BAF8B436A9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4276725"/>
            <a:ext cx="25146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4A0C61DA-EA64-4F8D-8679-B784873C144E}"/>
              </a:ext>
            </a:extLst>
          </p:cNvPr>
          <p:cNvSpPr>
            <a:spLocks noGrp="1" noChangeArrowheads="1"/>
          </p:cNvSpPr>
          <p:nvPr>
            <p:ph type="title"/>
          </p:nvPr>
        </p:nvSpPr>
        <p:spPr/>
        <p:txBody>
          <a:bodyPr/>
          <a:lstStyle/>
          <a:p>
            <a:pPr eaLnBrk="1" hangingPunct="1"/>
            <a:endParaRPr lang="en-US" altLang="zh-TW" sz="1600" b="1">
              <a:solidFill>
                <a:srgbClr val="0000CC"/>
              </a:solidFill>
            </a:endParaRPr>
          </a:p>
        </p:txBody>
      </p:sp>
      <p:sp>
        <p:nvSpPr>
          <p:cNvPr id="25603" name="Rectangle 1027">
            <a:extLst>
              <a:ext uri="{FF2B5EF4-FFF2-40B4-BE49-F238E27FC236}">
                <a16:creationId xmlns:a16="http://schemas.microsoft.com/office/drawing/2014/main" id="{F64989C9-62FC-46AC-9E15-DF37D57597A5}"/>
              </a:ext>
            </a:extLst>
          </p:cNvPr>
          <p:cNvSpPr>
            <a:spLocks noGrp="1" noChangeArrowheads="1"/>
          </p:cNvSpPr>
          <p:nvPr>
            <p:ph type="body" idx="1"/>
          </p:nvPr>
        </p:nvSpPr>
        <p:spPr/>
        <p:txBody>
          <a:bodyPr/>
          <a:lstStyle/>
          <a:p>
            <a:pPr eaLnBrk="1" hangingPunct="1">
              <a:buFontTx/>
              <a:buNone/>
            </a:pPr>
            <a:endParaRPr lang="zh-TW" altLang="zh-TW"/>
          </a:p>
        </p:txBody>
      </p:sp>
      <p:pic>
        <p:nvPicPr>
          <p:cNvPr id="25604" name="Picture 5" descr="D:\新版無圖\電磁圖\宣稱微波有害植物-low.jpg">
            <a:extLst>
              <a:ext uri="{FF2B5EF4-FFF2-40B4-BE49-F238E27FC236}">
                <a16:creationId xmlns:a16="http://schemas.microsoft.com/office/drawing/2014/main" id="{E46667C1-EFA1-49A2-B5CC-6D66C63CD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14375"/>
            <a:ext cx="6931025"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050">
            <a:extLst>
              <a:ext uri="{FF2B5EF4-FFF2-40B4-BE49-F238E27FC236}">
                <a16:creationId xmlns:a16="http://schemas.microsoft.com/office/drawing/2014/main" id="{F3E23461-F2B4-4B94-80CC-22DEF204A2DB}"/>
              </a:ext>
            </a:extLst>
          </p:cNvPr>
          <p:cNvSpPr>
            <a:spLocks noGrp="1" noChangeArrowheads="1"/>
          </p:cNvSpPr>
          <p:nvPr>
            <p:ph type="title"/>
          </p:nvPr>
        </p:nvSpPr>
        <p:spPr/>
        <p:txBody>
          <a:bodyPr/>
          <a:lstStyle/>
          <a:p>
            <a:pPr eaLnBrk="1" hangingPunct="1"/>
            <a:r>
              <a:rPr lang="zh-TW" altLang="en-US" sz="5400" b="1">
                <a:solidFill>
                  <a:srgbClr val="3333FF"/>
                </a:solidFill>
                <a:latin typeface="新細明體" panose="02020500000000000000" pitchFamily="18" charset="-120"/>
              </a:rPr>
              <a:t>微波爐檢測安全無虞</a:t>
            </a:r>
            <a:r>
              <a:rPr lang="en-US" altLang="zh-TW" sz="1600" b="1">
                <a:solidFill>
                  <a:srgbClr val="3333FF"/>
                </a:solidFill>
                <a:latin typeface="新細明體" panose="02020500000000000000" pitchFamily="18" charset="-120"/>
              </a:rPr>
              <a:t>2007-7-26</a:t>
            </a:r>
            <a:r>
              <a:rPr lang="en-US" altLang="zh-TW" b="1">
                <a:solidFill>
                  <a:srgbClr val="3333FF"/>
                </a:solidFill>
                <a:latin typeface="新細明體" panose="02020500000000000000" pitchFamily="18" charset="-120"/>
              </a:rPr>
              <a:t> </a:t>
            </a:r>
          </a:p>
        </p:txBody>
      </p:sp>
      <p:sp>
        <p:nvSpPr>
          <p:cNvPr id="27651" name="Rectangle 2051">
            <a:extLst>
              <a:ext uri="{FF2B5EF4-FFF2-40B4-BE49-F238E27FC236}">
                <a16:creationId xmlns:a16="http://schemas.microsoft.com/office/drawing/2014/main" id="{99891996-091A-4F6B-A566-5A746C7A5AF0}"/>
              </a:ext>
            </a:extLst>
          </p:cNvPr>
          <p:cNvSpPr>
            <a:spLocks noGrp="1" noChangeArrowheads="1"/>
          </p:cNvSpPr>
          <p:nvPr>
            <p:ph type="body" idx="1"/>
          </p:nvPr>
        </p:nvSpPr>
        <p:spPr/>
        <p:txBody>
          <a:bodyPr/>
          <a:lstStyle/>
          <a:p>
            <a:pPr eaLnBrk="1" hangingPunct="1"/>
            <a:r>
              <a:rPr lang="zh-TW" altLang="en-US" b="1">
                <a:solidFill>
                  <a:srgbClr val="009900"/>
                </a:solidFill>
              </a:rPr>
              <a:t>微波爐「溢波」？</a:t>
            </a:r>
          </a:p>
          <a:p>
            <a:pPr eaLnBrk="1" hangingPunct="1"/>
            <a:r>
              <a:rPr lang="zh-TW" altLang="en-US" b="1">
                <a:solidFill>
                  <a:srgbClr val="009900"/>
                </a:solidFill>
              </a:rPr>
              <a:t>消保會抽驗，都符合安全規定</a:t>
            </a:r>
          </a:p>
          <a:p>
            <a:pPr eaLnBrk="1" hangingPunct="1"/>
            <a:r>
              <a:rPr lang="zh-TW" altLang="en-US" b="1">
                <a:solidFill>
                  <a:srgbClr val="009900"/>
                </a:solidFill>
              </a:rPr>
              <a:t>安全</a:t>
            </a:r>
            <a:r>
              <a:rPr lang="en-US" altLang="zh-TW" b="1">
                <a:solidFill>
                  <a:srgbClr val="009900"/>
                </a:solidFill>
              </a:rPr>
              <a:t>50W/m</a:t>
            </a:r>
            <a:r>
              <a:rPr lang="en-US" altLang="zh-TW" b="1" baseline="30000">
                <a:solidFill>
                  <a:srgbClr val="009900"/>
                </a:solidFill>
              </a:rPr>
              <a:t>2</a:t>
            </a:r>
            <a:r>
              <a:rPr lang="en-US" altLang="zh-TW" sz="1600" b="1">
                <a:solidFill>
                  <a:srgbClr val="009900"/>
                </a:solidFill>
              </a:rPr>
              <a:t>(</a:t>
            </a:r>
            <a:r>
              <a:rPr lang="zh-TW" altLang="en-US" sz="1600" b="1">
                <a:solidFill>
                  <a:srgbClr val="009900"/>
                </a:solidFill>
              </a:rPr>
              <a:t>超商</a:t>
            </a:r>
            <a:r>
              <a:rPr lang="en-US" altLang="zh-TW" sz="1600" b="1">
                <a:solidFill>
                  <a:srgbClr val="009900"/>
                </a:solidFill>
              </a:rPr>
              <a:t>0.01-0.57)</a:t>
            </a:r>
          </a:p>
          <a:p>
            <a:pPr eaLnBrk="1" hangingPunct="1"/>
            <a:r>
              <a:rPr lang="zh-TW" altLang="en-US" b="1">
                <a:solidFill>
                  <a:srgbClr val="009900"/>
                </a:solidFill>
              </a:rPr>
              <a:t>防護罩</a:t>
            </a:r>
            <a:r>
              <a:rPr lang="en-US" altLang="zh-TW" b="1">
                <a:solidFill>
                  <a:srgbClr val="009900"/>
                </a:solidFill>
              </a:rPr>
              <a:t>800--2000</a:t>
            </a:r>
            <a:r>
              <a:rPr lang="zh-TW" altLang="en-US" b="1">
                <a:solidFill>
                  <a:srgbClr val="009900"/>
                </a:solidFill>
              </a:rPr>
              <a:t>元</a:t>
            </a:r>
          </a:p>
          <a:p>
            <a:pPr eaLnBrk="1" hangingPunct="1">
              <a:buFontTx/>
              <a:buNone/>
            </a:pPr>
            <a:r>
              <a:rPr lang="zh-TW" altLang="en-US" b="1">
                <a:solidFill>
                  <a:srgbClr val="009900"/>
                </a:solidFill>
              </a:rPr>
              <a:t>      九成「未具成效」 </a:t>
            </a:r>
          </a:p>
        </p:txBody>
      </p:sp>
      <p:pic>
        <p:nvPicPr>
          <p:cNvPr id="27652" name="Picture 2052">
            <a:extLst>
              <a:ext uri="{FF2B5EF4-FFF2-40B4-BE49-F238E27FC236}">
                <a16:creationId xmlns:a16="http://schemas.microsoft.com/office/drawing/2014/main" id="{686FD9DE-59A4-49E1-AEFC-C545832F4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352800"/>
            <a:ext cx="343217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EC3EA08-C296-405F-9C65-FDAFBAAA3F22}"/>
              </a:ext>
            </a:extLst>
          </p:cNvPr>
          <p:cNvSpPr>
            <a:spLocks noGrp="1" noChangeArrowheads="1"/>
          </p:cNvSpPr>
          <p:nvPr>
            <p:ph type="title"/>
          </p:nvPr>
        </p:nvSpPr>
        <p:spPr>
          <a:xfrm>
            <a:off x="685800" y="609600"/>
            <a:ext cx="7772400" cy="1524000"/>
          </a:xfrm>
        </p:spPr>
        <p:txBody>
          <a:bodyPr/>
          <a:lstStyle/>
          <a:p>
            <a:r>
              <a:rPr lang="zh-TW" altLang="en-US" sz="7200" b="1">
                <a:solidFill>
                  <a:srgbClr val="3333FF"/>
                </a:solidFill>
                <a:latin typeface="新細明體" panose="02020500000000000000" pitchFamily="18" charset="-120"/>
              </a:rPr>
              <a:t>愛烤肉、怕微波？</a:t>
            </a:r>
          </a:p>
        </p:txBody>
      </p:sp>
      <p:sp>
        <p:nvSpPr>
          <p:cNvPr id="29699" name="Rectangle 3">
            <a:extLst>
              <a:ext uri="{FF2B5EF4-FFF2-40B4-BE49-F238E27FC236}">
                <a16:creationId xmlns:a16="http://schemas.microsoft.com/office/drawing/2014/main" id="{13B00100-34EF-4546-979A-75FB733AEC7A}"/>
              </a:ext>
            </a:extLst>
          </p:cNvPr>
          <p:cNvSpPr>
            <a:spLocks noGrp="1" noChangeArrowheads="1"/>
          </p:cNvSpPr>
          <p:nvPr>
            <p:ph type="body" idx="1"/>
          </p:nvPr>
        </p:nvSpPr>
        <p:spPr>
          <a:xfrm>
            <a:off x="457200" y="2133600"/>
            <a:ext cx="4114800" cy="3962400"/>
          </a:xfrm>
        </p:spPr>
        <p:txBody>
          <a:bodyPr/>
          <a:lstStyle/>
          <a:p>
            <a:r>
              <a:rPr lang="zh-TW" altLang="en-US" sz="2800" b="1">
                <a:solidFill>
                  <a:srgbClr val="009900"/>
                </a:solidFill>
                <a:latin typeface="新細明體" panose="02020500000000000000" pitchFamily="18" charset="-120"/>
              </a:rPr>
              <a:t>若擔心熟食致毒，就不要用烤的，因其高表溫方式會改變食物化學變化，導致美味和稍微毒性</a:t>
            </a:r>
            <a:endParaRPr lang="en-US" altLang="zh-TW" sz="2800" b="1">
              <a:solidFill>
                <a:srgbClr val="009900"/>
              </a:solidFill>
              <a:latin typeface="新細明體" panose="02020500000000000000" pitchFamily="18" charset="-120"/>
            </a:endParaRPr>
          </a:p>
          <a:p>
            <a:r>
              <a:rPr lang="zh-TW" altLang="en-US" sz="2800" b="1">
                <a:solidFill>
                  <a:srgbClr val="009900"/>
                </a:solidFill>
                <a:latin typeface="新細明體" panose="02020500000000000000" pitchFamily="18" charset="-120"/>
              </a:rPr>
              <a:t>微波索然無味，因幾無化學變化，因此微波爐更適於再熱而非煮食</a:t>
            </a:r>
            <a:endParaRPr lang="zh-TW" altLang="en-US">
              <a:solidFill>
                <a:srgbClr val="009900"/>
              </a:solidFill>
            </a:endParaRPr>
          </a:p>
        </p:txBody>
      </p:sp>
      <p:pic>
        <p:nvPicPr>
          <p:cNvPr id="29700" name="Picture 5" descr="圖片預覽">
            <a:hlinkClick r:id="rId2"/>
            <a:extLst>
              <a:ext uri="{FF2B5EF4-FFF2-40B4-BE49-F238E27FC236}">
                <a16:creationId xmlns:a16="http://schemas.microsoft.com/office/drawing/2014/main" id="{4CAD10EE-9DFC-4854-BC0E-87F4355C6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2760663"/>
            <a:ext cx="411480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a:extLst>
              <a:ext uri="{FF2B5EF4-FFF2-40B4-BE49-F238E27FC236}">
                <a16:creationId xmlns:a16="http://schemas.microsoft.com/office/drawing/2014/main" id="{BA2DC0D9-32FE-4946-A202-BBF6CF868314}"/>
              </a:ext>
            </a:extLst>
          </p:cNvPr>
          <p:cNvSpPr>
            <a:spLocks noGrp="1"/>
          </p:cNvSpPr>
          <p:nvPr>
            <p:ph type="title"/>
          </p:nvPr>
        </p:nvSpPr>
        <p:spPr/>
        <p:txBody>
          <a:bodyPr/>
          <a:lstStyle/>
          <a:p>
            <a:r>
              <a:rPr lang="zh-TW" altLang="zh-TW" sz="5800" b="1">
                <a:solidFill>
                  <a:srgbClr val="0000FF"/>
                </a:solidFill>
              </a:rPr>
              <a:t>只生女孩，</a:t>
            </a:r>
            <a:r>
              <a:rPr lang="zh-TW" altLang="en-US" sz="5800" b="1">
                <a:solidFill>
                  <a:srgbClr val="0000FF"/>
                </a:solidFill>
              </a:rPr>
              <a:t>或</a:t>
            </a:r>
            <a:r>
              <a:rPr lang="zh-TW" altLang="zh-TW" sz="5800" b="1">
                <a:solidFill>
                  <a:srgbClr val="0000FF"/>
                </a:solidFill>
              </a:rPr>
              <a:t>甚不孕</a:t>
            </a:r>
            <a:r>
              <a:rPr lang="zh-TW" altLang="en-US" sz="5800" b="1">
                <a:solidFill>
                  <a:srgbClr val="0000FF"/>
                </a:solidFill>
              </a:rPr>
              <a:t>？</a:t>
            </a:r>
          </a:p>
        </p:txBody>
      </p:sp>
      <p:sp>
        <p:nvSpPr>
          <p:cNvPr id="30723" name="內容版面配置區 2">
            <a:extLst>
              <a:ext uri="{FF2B5EF4-FFF2-40B4-BE49-F238E27FC236}">
                <a16:creationId xmlns:a16="http://schemas.microsoft.com/office/drawing/2014/main" id="{643A23DD-FCD1-4EB4-9F03-CF84EAFBB478}"/>
              </a:ext>
            </a:extLst>
          </p:cNvPr>
          <p:cNvSpPr>
            <a:spLocks noGrp="1"/>
          </p:cNvSpPr>
          <p:nvPr>
            <p:ph idx="1"/>
          </p:nvPr>
        </p:nvSpPr>
        <p:spPr>
          <a:xfrm>
            <a:off x="2928938" y="2071688"/>
            <a:ext cx="5529262" cy="4024312"/>
          </a:xfrm>
        </p:spPr>
        <p:txBody>
          <a:bodyPr/>
          <a:lstStyle/>
          <a:p>
            <a:r>
              <a:rPr lang="zh-TW" altLang="zh-TW" b="1">
                <a:solidFill>
                  <a:srgbClr val="009900"/>
                </a:solidFill>
              </a:rPr>
              <a:t>微波「聰明到」挑出</a:t>
            </a:r>
            <a:r>
              <a:rPr lang="en-US" altLang="zh-TW" b="1">
                <a:solidFill>
                  <a:srgbClr val="009900"/>
                </a:solidFill>
              </a:rPr>
              <a:t>Y</a:t>
            </a:r>
            <a:r>
              <a:rPr lang="zh-TW" altLang="zh-TW" b="1">
                <a:solidFill>
                  <a:srgbClr val="009900"/>
                </a:solidFill>
              </a:rPr>
              <a:t>染色體</a:t>
            </a:r>
            <a:r>
              <a:rPr lang="zh-TW" altLang="en-US" b="1">
                <a:solidFill>
                  <a:srgbClr val="009900"/>
                </a:solidFill>
              </a:rPr>
              <a:t>？</a:t>
            </a:r>
            <a:endParaRPr lang="en-US" altLang="zh-TW" b="1">
              <a:solidFill>
                <a:srgbClr val="009900"/>
              </a:solidFill>
            </a:endParaRPr>
          </a:p>
          <a:p>
            <a:r>
              <a:rPr lang="zh-TW" altLang="zh-TW" b="1">
                <a:solidFill>
                  <a:srgbClr val="009900"/>
                </a:solidFill>
              </a:rPr>
              <a:t>影響的起始症狀會是不孕</a:t>
            </a:r>
            <a:r>
              <a:rPr lang="zh-TW" altLang="en-US" b="1">
                <a:solidFill>
                  <a:srgbClr val="009900"/>
                </a:solidFill>
              </a:rPr>
              <a:t>（而非</a:t>
            </a:r>
            <a:r>
              <a:rPr lang="zh-TW" altLang="zh-TW" b="1">
                <a:solidFill>
                  <a:srgbClr val="009900"/>
                </a:solidFill>
              </a:rPr>
              <a:t>痛或熱</a:t>
            </a:r>
            <a:r>
              <a:rPr lang="zh-TW" altLang="en-US" b="1">
                <a:solidFill>
                  <a:srgbClr val="009900"/>
                </a:solidFill>
              </a:rPr>
              <a:t>）？</a:t>
            </a:r>
            <a:endParaRPr lang="en-US" altLang="zh-TW" b="1">
              <a:solidFill>
                <a:srgbClr val="009900"/>
              </a:solidFill>
            </a:endParaRPr>
          </a:p>
          <a:p>
            <a:r>
              <a:rPr lang="zh-TW" altLang="zh-TW" b="1">
                <a:solidFill>
                  <a:srgbClr val="009900"/>
                </a:solidFill>
              </a:rPr>
              <a:t>我相當有把握，擔心這些生育問題只是迷思</a:t>
            </a:r>
            <a:r>
              <a:rPr lang="en-US" altLang="zh-TW" b="1">
                <a:solidFill>
                  <a:srgbClr val="009900"/>
                </a:solidFill>
              </a:rPr>
              <a:t> </a:t>
            </a:r>
            <a:r>
              <a:rPr lang="en-US" altLang="zh-TW" sz="1600" b="1"/>
              <a:t>Louis </a:t>
            </a:r>
            <a:r>
              <a:rPr lang="en-US" altLang="zh-TW" sz="1800" b="1"/>
              <a:t>Bloomfield</a:t>
            </a:r>
            <a:endParaRPr lang="zh-TW" altLang="en-US" sz="1800" b="1"/>
          </a:p>
        </p:txBody>
      </p:sp>
      <p:pic>
        <p:nvPicPr>
          <p:cNvPr id="30724" name="圖片 1">
            <a:extLst>
              <a:ext uri="{FF2B5EF4-FFF2-40B4-BE49-F238E27FC236}">
                <a16:creationId xmlns:a16="http://schemas.microsoft.com/office/drawing/2014/main" id="{FB98A7EB-815E-442F-B9CD-8125A5B77D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0400" y="2133600"/>
            <a:ext cx="2160588"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a:extLst>
              <a:ext uri="{FF2B5EF4-FFF2-40B4-BE49-F238E27FC236}">
                <a16:creationId xmlns:a16="http://schemas.microsoft.com/office/drawing/2014/main" id="{E7971043-C2EC-4D35-8CD7-1F56CEB5B0DB}"/>
              </a:ext>
            </a:extLst>
          </p:cNvPr>
          <p:cNvSpPr>
            <a:spLocks noGrp="1"/>
          </p:cNvSpPr>
          <p:nvPr>
            <p:ph type="title"/>
          </p:nvPr>
        </p:nvSpPr>
        <p:spPr/>
        <p:txBody>
          <a:bodyPr/>
          <a:lstStyle/>
          <a:p>
            <a:r>
              <a:rPr lang="zh-TW" altLang="en-US" sz="8800" b="1">
                <a:solidFill>
                  <a:srgbClr val="3333FF"/>
                </a:solidFill>
              </a:rPr>
              <a:t>闢謠闢不完</a:t>
            </a:r>
          </a:p>
        </p:txBody>
      </p:sp>
      <p:sp>
        <p:nvSpPr>
          <p:cNvPr id="31747" name="內容版面配置區 2">
            <a:extLst>
              <a:ext uri="{FF2B5EF4-FFF2-40B4-BE49-F238E27FC236}">
                <a16:creationId xmlns:a16="http://schemas.microsoft.com/office/drawing/2014/main" id="{E8653164-82D0-45A7-91D3-EA28B60DBF92}"/>
              </a:ext>
            </a:extLst>
          </p:cNvPr>
          <p:cNvSpPr>
            <a:spLocks noGrp="1"/>
          </p:cNvSpPr>
          <p:nvPr>
            <p:ph idx="1"/>
          </p:nvPr>
        </p:nvSpPr>
        <p:spPr/>
        <p:txBody>
          <a:bodyPr/>
          <a:lstStyle/>
          <a:p>
            <a:r>
              <a:rPr lang="zh-TW" altLang="en-US" b="1">
                <a:solidFill>
                  <a:srgbClr val="009900"/>
                </a:solidFill>
              </a:rPr>
              <a:t>微波加熱改變食物「存活力」，是「微波對生物的殺傷力」</a:t>
            </a:r>
            <a:endParaRPr lang="en-US" altLang="zh-TW" b="1">
              <a:solidFill>
                <a:srgbClr val="009900"/>
              </a:solidFill>
            </a:endParaRPr>
          </a:p>
          <a:p>
            <a:r>
              <a:rPr lang="zh-TW" altLang="en-US" b="1">
                <a:solidFill>
                  <a:srgbClr val="009900"/>
                </a:solidFill>
              </a:rPr>
              <a:t>吃微波過的食物會吃進微波</a:t>
            </a:r>
            <a:endParaRPr lang="en-US" altLang="zh-TW" b="1">
              <a:solidFill>
                <a:srgbClr val="009900"/>
              </a:solidFill>
            </a:endParaRPr>
          </a:p>
          <a:p>
            <a:r>
              <a:rPr lang="zh-TW" altLang="en-US" b="1">
                <a:solidFill>
                  <a:srgbClr val="009900"/>
                </a:solidFill>
              </a:rPr>
              <a:t>微波爐電波少一個正價電子，所以食物易變成自由基，易致癌</a:t>
            </a:r>
            <a:endParaRPr lang="en-US" altLang="zh-TW" b="1">
              <a:solidFill>
                <a:srgbClr val="009900"/>
              </a:solidFill>
            </a:endParaRPr>
          </a:p>
          <a:p>
            <a:endParaRPr lang="zh-TW" altLang="en-US"/>
          </a:p>
        </p:txBody>
      </p:sp>
      <p:pic>
        <p:nvPicPr>
          <p:cNvPr id="31748" name="Picture 1" descr="C:\Users\lin\Pictures\n.jpg">
            <a:extLst>
              <a:ext uri="{FF2B5EF4-FFF2-40B4-BE49-F238E27FC236}">
                <a16:creationId xmlns:a16="http://schemas.microsoft.com/office/drawing/2014/main" id="{E4E81376-0C57-4CF1-A008-BA760BD99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4206875"/>
            <a:ext cx="3024187"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a:extLst>
              <a:ext uri="{FF2B5EF4-FFF2-40B4-BE49-F238E27FC236}">
                <a16:creationId xmlns:a16="http://schemas.microsoft.com/office/drawing/2014/main" id="{51DD61ED-107D-4575-86CA-4E556D753188}"/>
              </a:ext>
            </a:extLst>
          </p:cNvPr>
          <p:cNvSpPr>
            <a:spLocks noGrp="1"/>
          </p:cNvSpPr>
          <p:nvPr>
            <p:ph type="title"/>
          </p:nvPr>
        </p:nvSpPr>
        <p:spPr/>
        <p:txBody>
          <a:bodyPr/>
          <a:lstStyle/>
          <a:p>
            <a:r>
              <a:rPr lang="zh-TW" altLang="en-US" sz="4800" b="1">
                <a:solidFill>
                  <a:srgbClr val="3333FF"/>
                </a:solidFill>
              </a:rPr>
              <a:t>莫斯科</a:t>
            </a:r>
            <a:r>
              <a:rPr lang="zh-TW" altLang="zh-TW" sz="4800" b="1">
                <a:solidFill>
                  <a:srgbClr val="3333FF"/>
                </a:solidFill>
              </a:rPr>
              <a:t>美國大使館</a:t>
            </a:r>
            <a:r>
              <a:rPr lang="zh-TW" altLang="en-US" sz="4800" b="1">
                <a:solidFill>
                  <a:srgbClr val="3333FF"/>
                </a:solidFill>
              </a:rPr>
              <a:t>受</a:t>
            </a:r>
            <a:r>
              <a:rPr lang="zh-TW" altLang="zh-TW" sz="4800" b="1">
                <a:solidFill>
                  <a:srgbClr val="3333FF"/>
                </a:solidFill>
              </a:rPr>
              <a:t>微波</a:t>
            </a:r>
            <a:r>
              <a:rPr lang="en-US" altLang="zh-TW" sz="1200" b="1"/>
              <a:t>1953~1976</a:t>
            </a:r>
            <a:endParaRPr lang="zh-TW" altLang="en-US" sz="1200"/>
          </a:p>
        </p:txBody>
      </p:sp>
      <p:sp>
        <p:nvSpPr>
          <p:cNvPr id="32771" name="內容版面配置區 2">
            <a:extLst>
              <a:ext uri="{FF2B5EF4-FFF2-40B4-BE49-F238E27FC236}">
                <a16:creationId xmlns:a16="http://schemas.microsoft.com/office/drawing/2014/main" id="{1B17677D-BDF4-4429-B177-B934695EA884}"/>
              </a:ext>
            </a:extLst>
          </p:cNvPr>
          <p:cNvSpPr>
            <a:spLocks noGrp="1"/>
          </p:cNvSpPr>
          <p:nvPr>
            <p:ph idx="1"/>
          </p:nvPr>
        </p:nvSpPr>
        <p:spPr/>
        <p:txBody>
          <a:bodyPr/>
          <a:lstStyle/>
          <a:p>
            <a:r>
              <a:rPr lang="zh-TW" altLang="en-US" b="1">
                <a:solidFill>
                  <a:srgbClr val="009900"/>
                </a:solidFill>
              </a:rPr>
              <a:t>大使館</a:t>
            </a:r>
            <a:r>
              <a:rPr lang="en-US" altLang="zh-TW" b="1">
                <a:solidFill>
                  <a:srgbClr val="009900"/>
                </a:solidFill>
              </a:rPr>
              <a:t>1827</a:t>
            </a:r>
            <a:r>
              <a:rPr lang="zh-TW" altLang="en-US" b="1">
                <a:solidFill>
                  <a:srgbClr val="009900"/>
                </a:solidFill>
              </a:rPr>
              <a:t>人與東歐</a:t>
            </a:r>
            <a:r>
              <a:rPr lang="en-US" altLang="zh-TW" b="1">
                <a:solidFill>
                  <a:srgbClr val="009900"/>
                </a:solidFill>
              </a:rPr>
              <a:t>2561</a:t>
            </a:r>
            <a:r>
              <a:rPr lang="zh-TW" altLang="en-US" b="1">
                <a:solidFill>
                  <a:srgbClr val="009900"/>
                </a:solidFill>
              </a:rPr>
              <a:t>人對照：莫斯科最大暴露值每平方公分</a:t>
            </a:r>
            <a:r>
              <a:rPr lang="en-US" altLang="zh-TW" b="1">
                <a:solidFill>
                  <a:srgbClr val="009900"/>
                </a:solidFill>
              </a:rPr>
              <a:t>0.015</a:t>
            </a:r>
            <a:r>
              <a:rPr lang="zh-TW" altLang="en-US" b="1">
                <a:solidFill>
                  <a:srgbClr val="009900"/>
                </a:solidFill>
              </a:rPr>
              <a:t>毫瓦，其他東歐大使館則均為背景值</a:t>
            </a:r>
            <a:endParaRPr lang="en-US" altLang="zh-TW" b="1">
              <a:solidFill>
                <a:srgbClr val="009900"/>
              </a:solidFill>
            </a:endParaRPr>
          </a:p>
          <a:p>
            <a:r>
              <a:rPr lang="zh-TW" altLang="en-US" b="1">
                <a:solidFill>
                  <a:srgbClr val="009900"/>
                </a:solidFill>
              </a:rPr>
              <a:t>並無證據顯示，莫斯科人員遭遇更高死亡率或癌症 </a:t>
            </a:r>
          </a:p>
        </p:txBody>
      </p:sp>
      <p:pic>
        <p:nvPicPr>
          <p:cNvPr id="32772" name="圖片 1">
            <a:extLst>
              <a:ext uri="{FF2B5EF4-FFF2-40B4-BE49-F238E27FC236}">
                <a16:creationId xmlns:a16="http://schemas.microsoft.com/office/drawing/2014/main" id="{0D8231A2-2BBD-451C-96F3-50A66189AC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4240213"/>
            <a:ext cx="24574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a:extLst>
              <a:ext uri="{FF2B5EF4-FFF2-40B4-BE49-F238E27FC236}">
                <a16:creationId xmlns:a16="http://schemas.microsoft.com/office/drawing/2014/main" id="{B5FCD088-72CE-4516-B692-1C2F3235A624}"/>
              </a:ext>
            </a:extLst>
          </p:cNvPr>
          <p:cNvSpPr>
            <a:spLocks noGrp="1" noChangeArrowheads="1"/>
          </p:cNvSpPr>
          <p:nvPr>
            <p:ph type="title"/>
          </p:nvPr>
        </p:nvSpPr>
        <p:spPr/>
        <p:txBody>
          <a:bodyPr/>
          <a:lstStyle/>
          <a:p>
            <a:pPr eaLnBrk="1" hangingPunct="1"/>
            <a:r>
              <a:rPr lang="zh-TW" altLang="en-US" sz="8000" b="1">
                <a:solidFill>
                  <a:srgbClr val="C00000"/>
                </a:solidFill>
                <a:latin typeface="新細明體" panose="02020500000000000000" pitchFamily="18" charset="-120"/>
              </a:rPr>
              <a:t>雷達站</a:t>
            </a:r>
            <a:r>
              <a:rPr lang="zh-TW" altLang="en-US" b="1">
                <a:solidFill>
                  <a:srgbClr val="3333FF"/>
                </a:solidFill>
                <a:latin typeface="新細明體" panose="02020500000000000000" pitchFamily="18" charset="-120"/>
              </a:rPr>
              <a:t> </a:t>
            </a:r>
            <a:r>
              <a:rPr lang="en-US" altLang="zh-TW" sz="1600" b="1">
                <a:solidFill>
                  <a:schemeClr val="tx1"/>
                </a:solidFill>
              </a:rPr>
              <a:t>2007-7-24</a:t>
            </a:r>
          </a:p>
        </p:txBody>
      </p:sp>
      <p:sp>
        <p:nvSpPr>
          <p:cNvPr id="33795" name="Rectangle 1027">
            <a:extLst>
              <a:ext uri="{FF2B5EF4-FFF2-40B4-BE49-F238E27FC236}">
                <a16:creationId xmlns:a16="http://schemas.microsoft.com/office/drawing/2014/main" id="{E5828DBF-03CA-46E9-BDF9-ECFAF8952D8A}"/>
              </a:ext>
            </a:extLst>
          </p:cNvPr>
          <p:cNvSpPr>
            <a:spLocks noGrp="1" noChangeArrowheads="1"/>
          </p:cNvSpPr>
          <p:nvPr>
            <p:ph type="body" idx="1"/>
          </p:nvPr>
        </p:nvSpPr>
        <p:spPr/>
        <p:txBody>
          <a:bodyPr/>
          <a:lstStyle/>
          <a:p>
            <a:pPr eaLnBrk="1" hangingPunct="1">
              <a:buFontTx/>
              <a:buNone/>
            </a:pPr>
            <a:endParaRPr lang="zh-TW" altLang="zh-TW"/>
          </a:p>
        </p:txBody>
      </p:sp>
      <p:pic>
        <p:nvPicPr>
          <p:cNvPr id="33796" name="Picture 1028">
            <a:extLst>
              <a:ext uri="{FF2B5EF4-FFF2-40B4-BE49-F238E27FC236}">
                <a16:creationId xmlns:a16="http://schemas.microsoft.com/office/drawing/2014/main" id="{CD624A66-4ADE-4F75-B95A-358653A3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017713"/>
            <a:ext cx="6400800"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a:extLst>
              <a:ext uri="{FF2B5EF4-FFF2-40B4-BE49-F238E27FC236}">
                <a16:creationId xmlns:a16="http://schemas.microsoft.com/office/drawing/2014/main" id="{EEA836A6-621A-4CFB-A759-1338660E9FD0}"/>
              </a:ext>
            </a:extLst>
          </p:cNvPr>
          <p:cNvSpPr>
            <a:spLocks noGrp="1"/>
          </p:cNvSpPr>
          <p:nvPr>
            <p:ph type="title"/>
          </p:nvPr>
        </p:nvSpPr>
        <p:spPr/>
        <p:txBody>
          <a:bodyPr/>
          <a:lstStyle/>
          <a:p>
            <a:r>
              <a:rPr lang="zh-TW" altLang="en-US" sz="8800" b="1">
                <a:solidFill>
                  <a:srgbClr val="3333FF"/>
                </a:solidFill>
              </a:rPr>
              <a:t>世衛</a:t>
            </a:r>
            <a:r>
              <a:rPr lang="en-US" altLang="zh-TW" sz="8800" b="1">
                <a:solidFill>
                  <a:srgbClr val="3333FF"/>
                </a:solidFill>
              </a:rPr>
              <a:t>-1</a:t>
            </a:r>
            <a:r>
              <a:rPr lang="zh-TW" altLang="en-US" sz="8800" b="1">
                <a:solidFill>
                  <a:srgbClr val="3333FF"/>
                </a:solidFill>
              </a:rPr>
              <a:t> </a:t>
            </a:r>
            <a:r>
              <a:rPr lang="en-US" altLang="zh-TW" sz="3200" b="1">
                <a:solidFill>
                  <a:schemeClr val="tx1"/>
                </a:solidFill>
              </a:rPr>
              <a:t>1999</a:t>
            </a:r>
            <a:r>
              <a:rPr lang="zh-TW" altLang="en-US" sz="3200" b="1">
                <a:solidFill>
                  <a:schemeClr val="tx1"/>
                </a:solidFill>
              </a:rPr>
              <a:t>年</a:t>
            </a:r>
            <a:r>
              <a:rPr lang="zh-TW" altLang="en-US" sz="3200" b="1">
                <a:solidFill>
                  <a:srgbClr val="3333FF"/>
                </a:solidFill>
              </a:rPr>
              <a:t>第</a:t>
            </a:r>
            <a:r>
              <a:rPr lang="en-US" altLang="zh-TW" sz="3200" b="1">
                <a:solidFill>
                  <a:srgbClr val="3333FF"/>
                </a:solidFill>
              </a:rPr>
              <a:t>226</a:t>
            </a:r>
            <a:r>
              <a:rPr lang="zh-TW" altLang="en-US" sz="3200" b="1">
                <a:solidFill>
                  <a:srgbClr val="3333FF"/>
                </a:solidFill>
              </a:rPr>
              <a:t>號文件</a:t>
            </a:r>
          </a:p>
        </p:txBody>
      </p:sp>
      <p:sp>
        <p:nvSpPr>
          <p:cNvPr id="35843" name="內容版面配置區 2">
            <a:extLst>
              <a:ext uri="{FF2B5EF4-FFF2-40B4-BE49-F238E27FC236}">
                <a16:creationId xmlns:a16="http://schemas.microsoft.com/office/drawing/2014/main" id="{4498CC06-370E-4E44-8B57-B9365F0976B2}"/>
              </a:ext>
            </a:extLst>
          </p:cNvPr>
          <p:cNvSpPr>
            <a:spLocks noGrp="1"/>
          </p:cNvSpPr>
          <p:nvPr>
            <p:ph idx="1"/>
          </p:nvPr>
        </p:nvSpPr>
        <p:spPr/>
        <p:txBody>
          <a:bodyPr/>
          <a:lstStyle/>
          <a:p>
            <a:r>
              <a:rPr lang="zh-TW" altLang="en-US" b="1">
                <a:solidFill>
                  <a:srgbClr val="009900"/>
                </a:solidFill>
              </a:rPr>
              <a:t>民眾正常接觸環境中，雷達產生射頻場強至少比允許限值小 </a:t>
            </a:r>
            <a:r>
              <a:rPr lang="en-US" altLang="zh-TW" b="1">
                <a:solidFill>
                  <a:srgbClr val="009900"/>
                </a:solidFill>
              </a:rPr>
              <a:t>1000 </a:t>
            </a:r>
            <a:r>
              <a:rPr lang="zh-TW" altLang="en-US" b="1">
                <a:solidFill>
                  <a:srgbClr val="009900"/>
                </a:solidFill>
              </a:rPr>
              <a:t>倍以上，並比會發生健康效應的場強小</a:t>
            </a:r>
            <a:r>
              <a:rPr lang="en-US" altLang="zh-TW" b="1">
                <a:solidFill>
                  <a:srgbClr val="009900"/>
                </a:solidFill>
              </a:rPr>
              <a:t>25,000 </a:t>
            </a:r>
            <a:r>
              <a:rPr lang="zh-TW" altLang="en-US" b="1">
                <a:solidFill>
                  <a:srgbClr val="009900"/>
                </a:solidFill>
              </a:rPr>
              <a:t>倍</a:t>
            </a:r>
            <a:endParaRPr lang="en-US" altLang="zh-TW" b="1">
              <a:solidFill>
                <a:srgbClr val="009900"/>
              </a:solidFill>
            </a:endParaRPr>
          </a:p>
          <a:p>
            <a:r>
              <a:rPr lang="zh-TW" altLang="en-US" b="1">
                <a:solidFill>
                  <a:srgbClr val="009900"/>
                </a:solidFill>
              </a:rPr>
              <a:t>並無證據顯示曝露於比國際標準還小的射頻場會產生任何有害健康的效應</a:t>
            </a:r>
          </a:p>
        </p:txBody>
      </p:sp>
      <p:pic>
        <p:nvPicPr>
          <p:cNvPr id="35844" name="圖片 1">
            <a:extLst>
              <a:ext uri="{FF2B5EF4-FFF2-40B4-BE49-F238E27FC236}">
                <a16:creationId xmlns:a16="http://schemas.microsoft.com/office/drawing/2014/main" id="{BD163C6E-F38E-4316-8C48-073C38DD04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8188" y="4652963"/>
            <a:ext cx="258762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a:extLst>
              <a:ext uri="{FF2B5EF4-FFF2-40B4-BE49-F238E27FC236}">
                <a16:creationId xmlns:a16="http://schemas.microsoft.com/office/drawing/2014/main" id="{36F3F891-0D59-4D12-89DE-FA4A84FF7A78}"/>
              </a:ext>
            </a:extLst>
          </p:cNvPr>
          <p:cNvSpPr>
            <a:spLocks noGrp="1"/>
          </p:cNvSpPr>
          <p:nvPr>
            <p:ph type="title"/>
          </p:nvPr>
        </p:nvSpPr>
        <p:spPr/>
        <p:txBody>
          <a:bodyPr/>
          <a:lstStyle/>
          <a:p>
            <a:r>
              <a:rPr lang="zh-TW" altLang="en-US" sz="8800" b="1">
                <a:solidFill>
                  <a:srgbClr val="3333FF"/>
                </a:solidFill>
              </a:rPr>
              <a:t>目錄</a:t>
            </a:r>
          </a:p>
        </p:txBody>
      </p:sp>
      <p:sp>
        <p:nvSpPr>
          <p:cNvPr id="5123" name="內容版面配置區 2">
            <a:extLst>
              <a:ext uri="{FF2B5EF4-FFF2-40B4-BE49-F238E27FC236}">
                <a16:creationId xmlns:a16="http://schemas.microsoft.com/office/drawing/2014/main" id="{C919F554-7D05-40A4-9F6D-3E56D3D54B18}"/>
              </a:ext>
            </a:extLst>
          </p:cNvPr>
          <p:cNvSpPr>
            <a:spLocks noGrp="1"/>
          </p:cNvSpPr>
          <p:nvPr>
            <p:ph idx="1"/>
          </p:nvPr>
        </p:nvSpPr>
        <p:spPr>
          <a:xfrm>
            <a:off x="1908175" y="1981200"/>
            <a:ext cx="6550025" cy="4114800"/>
          </a:xfrm>
        </p:spPr>
        <p:txBody>
          <a:bodyPr/>
          <a:lstStyle/>
          <a:p>
            <a:r>
              <a:rPr lang="zh-TW" altLang="en-US" b="1">
                <a:solidFill>
                  <a:srgbClr val="009900"/>
                </a:solidFill>
              </a:rPr>
              <a:t>微波</a:t>
            </a:r>
            <a:endParaRPr lang="en-US" altLang="zh-TW" b="1">
              <a:solidFill>
                <a:srgbClr val="009900"/>
              </a:solidFill>
            </a:endParaRPr>
          </a:p>
          <a:p>
            <a:r>
              <a:rPr lang="zh-TW" altLang="en-US" b="1">
                <a:solidFill>
                  <a:srgbClr val="009900"/>
                </a:solidFill>
              </a:rPr>
              <a:t>微波爐安全嗎？</a:t>
            </a:r>
            <a:endParaRPr lang="en-US" altLang="zh-TW" b="1">
              <a:solidFill>
                <a:srgbClr val="009900"/>
              </a:solidFill>
            </a:endParaRPr>
          </a:p>
          <a:p>
            <a:r>
              <a:rPr lang="zh-TW" altLang="en-US" b="1">
                <a:solidFill>
                  <a:srgbClr val="009900"/>
                </a:solidFill>
              </a:rPr>
              <a:t>雷達站</a:t>
            </a:r>
          </a:p>
          <a:p>
            <a:r>
              <a:rPr lang="zh-TW" altLang="en-US" b="1">
                <a:solidFill>
                  <a:srgbClr val="009900"/>
                </a:solidFill>
              </a:rPr>
              <a:t>（可見）光 </a:t>
            </a:r>
          </a:p>
          <a:p>
            <a:r>
              <a:rPr lang="zh-TW" altLang="en-US" b="1">
                <a:solidFill>
                  <a:srgbClr val="009900"/>
                </a:solidFill>
              </a:rPr>
              <a:t>電磁過敏</a:t>
            </a:r>
            <a:endParaRPr lang="en-US" altLang="zh-TW" b="1">
              <a:solidFill>
                <a:srgbClr val="009900"/>
              </a:solidFill>
            </a:endParaRPr>
          </a:p>
          <a:p>
            <a:r>
              <a:rPr lang="zh-TW" altLang="en-US" b="1">
                <a:solidFill>
                  <a:srgbClr val="009900"/>
                </a:solidFill>
              </a:rPr>
              <a:t>預警原則</a:t>
            </a:r>
            <a:endParaRPr lang="en-US" altLang="zh-TW" b="1">
              <a:solidFill>
                <a:srgbClr val="009900"/>
              </a:solidFill>
            </a:endParaRPr>
          </a:p>
          <a:p>
            <a:r>
              <a:rPr lang="zh-TW" altLang="en-US" b="1">
                <a:solidFill>
                  <a:srgbClr val="009900"/>
                </a:solidFill>
              </a:rPr>
              <a:t>討論</a:t>
            </a:r>
          </a:p>
        </p:txBody>
      </p:sp>
      <p:pic>
        <p:nvPicPr>
          <p:cNvPr id="5124" name="圖片 3">
            <a:extLst>
              <a:ext uri="{FF2B5EF4-FFF2-40B4-BE49-F238E27FC236}">
                <a16:creationId xmlns:a16="http://schemas.microsoft.com/office/drawing/2014/main" id="{0E776731-5114-48D7-8DA8-B415BF248A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2133600"/>
            <a:ext cx="25908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a:extLst>
              <a:ext uri="{FF2B5EF4-FFF2-40B4-BE49-F238E27FC236}">
                <a16:creationId xmlns:a16="http://schemas.microsoft.com/office/drawing/2014/main" id="{3AF259E5-D603-4746-8992-696E2D2D7B68}"/>
              </a:ext>
            </a:extLst>
          </p:cNvPr>
          <p:cNvSpPr>
            <a:spLocks noGrp="1"/>
          </p:cNvSpPr>
          <p:nvPr>
            <p:ph type="title"/>
          </p:nvPr>
        </p:nvSpPr>
        <p:spPr/>
        <p:txBody>
          <a:bodyPr/>
          <a:lstStyle/>
          <a:p>
            <a:r>
              <a:rPr lang="zh-TW" altLang="en-US" sz="8800" b="1">
                <a:solidFill>
                  <a:srgbClr val="3333FF"/>
                </a:solidFill>
              </a:rPr>
              <a:t>世衛</a:t>
            </a:r>
            <a:r>
              <a:rPr lang="en-US" altLang="zh-TW" sz="8800" b="1">
                <a:solidFill>
                  <a:srgbClr val="3333FF"/>
                </a:solidFill>
              </a:rPr>
              <a:t>-2</a:t>
            </a:r>
            <a:r>
              <a:rPr lang="en-US" altLang="zh-TW" b="1">
                <a:solidFill>
                  <a:srgbClr val="3333FF"/>
                </a:solidFill>
              </a:rPr>
              <a:t> </a:t>
            </a:r>
            <a:r>
              <a:rPr lang="zh-TW" altLang="en-US" b="1">
                <a:solidFill>
                  <a:schemeClr val="tx1"/>
                </a:solidFill>
              </a:rPr>
              <a:t>生理效應</a:t>
            </a:r>
            <a:endParaRPr lang="zh-TW" altLang="en-US">
              <a:solidFill>
                <a:schemeClr val="tx1"/>
              </a:solidFill>
            </a:endParaRPr>
          </a:p>
        </p:txBody>
      </p:sp>
      <p:sp>
        <p:nvSpPr>
          <p:cNvPr id="36867" name="內容版面配置區 2">
            <a:extLst>
              <a:ext uri="{FF2B5EF4-FFF2-40B4-BE49-F238E27FC236}">
                <a16:creationId xmlns:a16="http://schemas.microsoft.com/office/drawing/2014/main" id="{F57AB450-6BD8-48F0-BB4B-BAD33E64BE4D}"/>
              </a:ext>
            </a:extLst>
          </p:cNvPr>
          <p:cNvSpPr>
            <a:spLocks noGrp="1"/>
          </p:cNvSpPr>
          <p:nvPr>
            <p:ph idx="1"/>
          </p:nvPr>
        </p:nvSpPr>
        <p:spPr/>
        <p:txBody>
          <a:bodyPr/>
          <a:lstStyle/>
          <a:p>
            <a:r>
              <a:rPr lang="zh-TW" altLang="en-US" b="1">
                <a:solidFill>
                  <a:srgbClr val="009900"/>
                </a:solidFill>
              </a:rPr>
              <a:t>雷達：</a:t>
            </a:r>
            <a:r>
              <a:rPr lang="en-US" altLang="zh-TW" b="1">
                <a:solidFill>
                  <a:srgbClr val="009900"/>
                </a:solidFill>
              </a:rPr>
              <a:t>3--150</a:t>
            </a:r>
            <a:r>
              <a:rPr lang="zh-TW" altLang="en-US" b="1">
                <a:solidFill>
                  <a:srgbClr val="009900"/>
                </a:solidFill>
              </a:rPr>
              <a:t>億赫茲</a:t>
            </a:r>
            <a:endParaRPr lang="en-US" altLang="zh-TW" b="1">
              <a:solidFill>
                <a:srgbClr val="009900"/>
              </a:solidFill>
            </a:endParaRPr>
          </a:p>
          <a:p>
            <a:r>
              <a:rPr lang="zh-TW" altLang="en-US" b="1">
                <a:solidFill>
                  <a:srgbClr val="009900"/>
                </a:solidFill>
              </a:rPr>
              <a:t>頻率</a:t>
            </a:r>
            <a:r>
              <a:rPr lang="en-US" altLang="zh-TW" b="1">
                <a:solidFill>
                  <a:srgbClr val="009900"/>
                </a:solidFill>
              </a:rPr>
              <a:t>100</a:t>
            </a:r>
            <a:r>
              <a:rPr lang="zh-TW" altLang="en-US" b="1">
                <a:solidFill>
                  <a:srgbClr val="009900"/>
                </a:solidFill>
              </a:rPr>
              <a:t>億</a:t>
            </a:r>
            <a:r>
              <a:rPr lang="en-US" altLang="zh-TW" b="1">
                <a:solidFill>
                  <a:srgbClr val="009900"/>
                </a:solidFill>
              </a:rPr>
              <a:t>--</a:t>
            </a:r>
            <a:r>
              <a:rPr lang="zh-TW" altLang="en-US" b="1">
                <a:solidFill>
                  <a:srgbClr val="009900"/>
                </a:solidFill>
              </a:rPr>
              <a:t> </a:t>
            </a:r>
            <a:r>
              <a:rPr lang="en-US" altLang="zh-TW" b="1">
                <a:solidFill>
                  <a:srgbClr val="009900"/>
                </a:solidFill>
              </a:rPr>
              <a:t>1</a:t>
            </a:r>
            <a:r>
              <a:rPr lang="zh-TW" altLang="en-US" b="1">
                <a:solidFill>
                  <a:srgbClr val="009900"/>
                </a:solidFill>
              </a:rPr>
              <a:t>百萬赫茲射頻能滲入生物組織，讓組織發熱。頻率愈低，滲透愈深。</a:t>
            </a:r>
            <a:r>
              <a:rPr lang="zh-TW" altLang="zh-TW" b="1">
                <a:solidFill>
                  <a:srgbClr val="009900"/>
                </a:solidFill>
              </a:rPr>
              <a:t>高於</a:t>
            </a:r>
            <a:r>
              <a:rPr lang="en-US" altLang="zh-TW" b="1">
                <a:solidFill>
                  <a:srgbClr val="009900"/>
                </a:solidFill>
              </a:rPr>
              <a:t>100</a:t>
            </a:r>
            <a:r>
              <a:rPr lang="zh-TW" altLang="zh-TW" b="1">
                <a:solidFill>
                  <a:srgbClr val="009900"/>
                </a:solidFill>
              </a:rPr>
              <a:t>億赫茲能量大都被皮膚表層吸收</a:t>
            </a:r>
            <a:endParaRPr lang="zh-TW" altLang="en-US" b="1">
              <a:solidFill>
                <a:srgbClr val="009900"/>
              </a:solidFill>
            </a:endParaRPr>
          </a:p>
        </p:txBody>
      </p:sp>
      <p:pic>
        <p:nvPicPr>
          <p:cNvPr id="36868" name="圖片 1">
            <a:extLst>
              <a:ext uri="{FF2B5EF4-FFF2-40B4-BE49-F238E27FC236}">
                <a16:creationId xmlns:a16="http://schemas.microsoft.com/office/drawing/2014/main" id="{DFC55F61-DF4B-4BA0-BEF7-F307537A25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221163"/>
            <a:ext cx="36004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a:extLst>
              <a:ext uri="{FF2B5EF4-FFF2-40B4-BE49-F238E27FC236}">
                <a16:creationId xmlns:a16="http://schemas.microsoft.com/office/drawing/2014/main" id="{602D61B7-17D0-40F5-A926-9F428CB3850D}"/>
              </a:ext>
            </a:extLst>
          </p:cNvPr>
          <p:cNvSpPr>
            <a:spLocks noGrp="1"/>
          </p:cNvSpPr>
          <p:nvPr>
            <p:ph type="title"/>
          </p:nvPr>
        </p:nvSpPr>
        <p:spPr/>
        <p:txBody>
          <a:bodyPr/>
          <a:lstStyle/>
          <a:p>
            <a:r>
              <a:rPr lang="zh-TW" altLang="en-US" sz="8800" b="1">
                <a:solidFill>
                  <a:srgbClr val="3333FF"/>
                </a:solidFill>
              </a:rPr>
              <a:t>世衛</a:t>
            </a:r>
            <a:r>
              <a:rPr lang="en-US" altLang="zh-TW" sz="8800" b="1">
                <a:solidFill>
                  <a:srgbClr val="3333FF"/>
                </a:solidFill>
              </a:rPr>
              <a:t>-3</a:t>
            </a:r>
            <a:r>
              <a:rPr lang="zh-TW" altLang="en-US" b="1">
                <a:solidFill>
                  <a:srgbClr val="3333FF"/>
                </a:solidFill>
              </a:rPr>
              <a:t> </a:t>
            </a:r>
            <a:r>
              <a:rPr lang="zh-TW" altLang="en-US" b="1">
                <a:solidFill>
                  <a:schemeClr val="tx1"/>
                </a:solidFill>
              </a:rPr>
              <a:t>使用能量</a:t>
            </a:r>
            <a:endParaRPr lang="zh-TW" altLang="en-US">
              <a:solidFill>
                <a:schemeClr val="tx1"/>
              </a:solidFill>
            </a:endParaRPr>
          </a:p>
        </p:txBody>
      </p:sp>
      <p:sp>
        <p:nvSpPr>
          <p:cNvPr id="37891" name="內容版面配置區 2">
            <a:extLst>
              <a:ext uri="{FF2B5EF4-FFF2-40B4-BE49-F238E27FC236}">
                <a16:creationId xmlns:a16="http://schemas.microsoft.com/office/drawing/2014/main" id="{115A622C-1177-4A6E-9DCD-3400E3357BAA}"/>
              </a:ext>
            </a:extLst>
          </p:cNvPr>
          <p:cNvSpPr>
            <a:spLocks noGrp="1"/>
          </p:cNvSpPr>
          <p:nvPr>
            <p:ph idx="1"/>
          </p:nvPr>
        </p:nvSpPr>
        <p:spPr/>
        <p:txBody>
          <a:bodyPr/>
          <a:lstStyle/>
          <a:p>
            <a:r>
              <a:rPr lang="zh-TW" altLang="zh-TW" b="1">
                <a:solidFill>
                  <a:srgbClr val="009900"/>
                </a:solidFill>
              </a:rPr>
              <a:t>雷達系統發射的功率從幾毫瓦（警用交通管制雷達）到幾仟瓦（大型太空物體追蹤雷達）</a:t>
            </a:r>
            <a:endParaRPr lang="en-US" altLang="zh-TW" b="1">
              <a:solidFill>
                <a:srgbClr val="009900"/>
              </a:solidFill>
            </a:endParaRPr>
          </a:p>
          <a:p>
            <a:r>
              <a:rPr lang="zh-TW" altLang="en-US" b="1">
                <a:solidFill>
                  <a:srgbClr val="009900"/>
                </a:solidFill>
              </a:rPr>
              <a:t>氣象雷達正常操作條件下，它們並不會對一般民眾造成危害</a:t>
            </a:r>
          </a:p>
        </p:txBody>
      </p:sp>
      <p:pic>
        <p:nvPicPr>
          <p:cNvPr id="37892" name="圖片 1">
            <a:extLst>
              <a:ext uri="{FF2B5EF4-FFF2-40B4-BE49-F238E27FC236}">
                <a16:creationId xmlns:a16="http://schemas.microsoft.com/office/drawing/2014/main" id="{C37D3B41-4EF6-4269-B50F-EE3C243625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4311650"/>
            <a:ext cx="21082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a:extLst>
              <a:ext uri="{FF2B5EF4-FFF2-40B4-BE49-F238E27FC236}">
                <a16:creationId xmlns:a16="http://schemas.microsoft.com/office/drawing/2014/main" id="{AA4B8255-C892-4EE8-9A13-19040DD0DF7F}"/>
              </a:ext>
            </a:extLst>
          </p:cNvPr>
          <p:cNvSpPr>
            <a:spLocks noGrp="1"/>
          </p:cNvSpPr>
          <p:nvPr>
            <p:ph type="title"/>
          </p:nvPr>
        </p:nvSpPr>
        <p:spPr/>
        <p:txBody>
          <a:bodyPr/>
          <a:lstStyle/>
          <a:p>
            <a:r>
              <a:rPr lang="zh-TW" altLang="en-US" sz="8000" b="1">
                <a:solidFill>
                  <a:srgbClr val="3333FF"/>
                </a:solidFill>
              </a:rPr>
              <a:t>世衛</a:t>
            </a:r>
            <a:r>
              <a:rPr lang="en-US" altLang="zh-TW" sz="8000" b="1">
                <a:solidFill>
                  <a:srgbClr val="3333FF"/>
                </a:solidFill>
              </a:rPr>
              <a:t>-4</a:t>
            </a:r>
            <a:r>
              <a:rPr lang="en-US" altLang="zh-TW" b="1">
                <a:solidFill>
                  <a:srgbClr val="3333FF"/>
                </a:solidFill>
              </a:rPr>
              <a:t> </a:t>
            </a:r>
            <a:r>
              <a:rPr lang="zh-TW" altLang="zh-TW" sz="3600" b="1">
                <a:solidFill>
                  <a:schemeClr val="tx1"/>
                </a:solidFill>
              </a:rPr>
              <a:t>雷達</a:t>
            </a:r>
            <a:r>
              <a:rPr lang="zh-TW" altLang="en-US" sz="3600" b="1">
                <a:solidFill>
                  <a:schemeClr val="tx1"/>
                </a:solidFill>
              </a:rPr>
              <a:t>到</a:t>
            </a:r>
            <a:r>
              <a:rPr lang="zh-TW" altLang="zh-TW" sz="3600" b="1">
                <a:solidFill>
                  <a:schemeClr val="tx1"/>
                </a:solidFill>
              </a:rPr>
              <a:t>人體</a:t>
            </a:r>
            <a:r>
              <a:rPr lang="zh-TW" altLang="en-US" sz="3600" b="1">
                <a:solidFill>
                  <a:schemeClr val="tx1"/>
                </a:solidFill>
              </a:rPr>
              <a:t>不及</a:t>
            </a:r>
            <a:r>
              <a:rPr lang="en-US" altLang="zh-TW" sz="3600" b="1">
                <a:solidFill>
                  <a:schemeClr val="tx1"/>
                </a:solidFill>
              </a:rPr>
              <a:t>1/100</a:t>
            </a:r>
            <a:endParaRPr lang="zh-TW" altLang="en-US" sz="3600" b="1">
              <a:solidFill>
                <a:schemeClr val="tx1"/>
              </a:solidFill>
            </a:endParaRPr>
          </a:p>
        </p:txBody>
      </p:sp>
      <p:sp>
        <p:nvSpPr>
          <p:cNvPr id="38915" name="內容版面配置區 2">
            <a:extLst>
              <a:ext uri="{FF2B5EF4-FFF2-40B4-BE49-F238E27FC236}">
                <a16:creationId xmlns:a16="http://schemas.microsoft.com/office/drawing/2014/main" id="{171828A3-FF01-460E-9B68-12E7C595BE4E}"/>
              </a:ext>
            </a:extLst>
          </p:cNvPr>
          <p:cNvSpPr>
            <a:spLocks noGrp="1"/>
          </p:cNvSpPr>
          <p:nvPr>
            <p:ph idx="1"/>
          </p:nvPr>
        </p:nvSpPr>
        <p:spPr>
          <a:xfrm>
            <a:off x="685800" y="1981200"/>
            <a:ext cx="3741738" cy="4114800"/>
          </a:xfrm>
        </p:spPr>
        <p:txBody>
          <a:bodyPr/>
          <a:lstStyle/>
          <a:p>
            <a:r>
              <a:rPr lang="zh-TW" altLang="zh-TW" b="1">
                <a:solidFill>
                  <a:srgbClr val="009900"/>
                </a:solidFill>
              </a:rPr>
              <a:t>以間斷脈衝方式送出電磁波</a:t>
            </a:r>
            <a:r>
              <a:rPr lang="zh-TW" altLang="zh-TW" sz="1800" b="1">
                <a:solidFill>
                  <a:srgbClr val="009900"/>
                </a:solidFill>
              </a:rPr>
              <a:t>，如百萬分之一秒</a:t>
            </a:r>
            <a:endParaRPr lang="en-US" altLang="zh-TW" sz="1800" b="1">
              <a:solidFill>
                <a:srgbClr val="009900"/>
              </a:solidFill>
            </a:endParaRPr>
          </a:p>
          <a:p>
            <a:r>
              <a:rPr lang="zh-TW" altLang="zh-TW" b="1">
                <a:solidFill>
                  <a:srgbClr val="009900"/>
                </a:solidFill>
              </a:rPr>
              <a:t>發射具方向性</a:t>
            </a:r>
            <a:r>
              <a:rPr lang="zh-TW" altLang="zh-TW" sz="1800" b="1">
                <a:solidFill>
                  <a:srgbClr val="009900"/>
                </a:solidFill>
              </a:rPr>
              <a:t>，能量集中在很窄的主波束內</a:t>
            </a:r>
            <a:endParaRPr lang="en-US" altLang="zh-TW" sz="1800" b="1">
              <a:solidFill>
                <a:srgbClr val="009900"/>
              </a:solidFill>
            </a:endParaRPr>
          </a:p>
          <a:p>
            <a:r>
              <a:rPr lang="zh-TW" altLang="en-US" sz="1800" b="1">
                <a:solidFill>
                  <a:srgbClr val="009900"/>
                </a:solidFill>
              </a:rPr>
              <a:t>水平連續旋轉或垂直點頭方式</a:t>
            </a:r>
            <a:r>
              <a:rPr lang="zh-TW" altLang="en-US" b="1">
                <a:solidFill>
                  <a:srgbClr val="009900"/>
                </a:solidFill>
              </a:rPr>
              <a:t>改變仰俯角度</a:t>
            </a:r>
            <a:r>
              <a:rPr lang="zh-TW" altLang="en-US" sz="1800" b="1">
                <a:solidFill>
                  <a:srgbClr val="009900"/>
                </a:solidFill>
              </a:rPr>
              <a:t>，方向一直變</a:t>
            </a:r>
          </a:p>
        </p:txBody>
      </p:sp>
      <p:pic>
        <p:nvPicPr>
          <p:cNvPr id="38916" name="圖片 1">
            <a:extLst>
              <a:ext uri="{FF2B5EF4-FFF2-40B4-BE49-F238E27FC236}">
                <a16:creationId xmlns:a16="http://schemas.microsoft.com/office/drawing/2014/main" id="{0536E73B-237B-4EBE-BE12-E92446C556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5688" y="2055813"/>
            <a:ext cx="358457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標題 1">
            <a:extLst>
              <a:ext uri="{FF2B5EF4-FFF2-40B4-BE49-F238E27FC236}">
                <a16:creationId xmlns:a16="http://schemas.microsoft.com/office/drawing/2014/main" id="{E53653EF-A36B-4D72-A430-2AD293BFC10C}"/>
              </a:ext>
            </a:extLst>
          </p:cNvPr>
          <p:cNvSpPr>
            <a:spLocks noGrp="1"/>
          </p:cNvSpPr>
          <p:nvPr>
            <p:ph type="title"/>
          </p:nvPr>
        </p:nvSpPr>
        <p:spPr/>
        <p:txBody>
          <a:bodyPr/>
          <a:lstStyle/>
          <a:p>
            <a:r>
              <a:rPr lang="zh-TW" altLang="en-US" sz="8800" b="1">
                <a:solidFill>
                  <a:srgbClr val="3333FF"/>
                </a:solidFill>
              </a:rPr>
              <a:t>世衛</a:t>
            </a:r>
            <a:r>
              <a:rPr lang="en-US" altLang="zh-TW" sz="8800" b="1">
                <a:solidFill>
                  <a:srgbClr val="3333FF"/>
                </a:solidFill>
              </a:rPr>
              <a:t>-5</a:t>
            </a:r>
            <a:r>
              <a:rPr lang="zh-TW" altLang="en-US" b="1">
                <a:solidFill>
                  <a:srgbClr val="3333FF"/>
                </a:solidFill>
              </a:rPr>
              <a:t> </a:t>
            </a:r>
            <a:r>
              <a:rPr lang="zh-TW" altLang="en-US" b="1">
                <a:solidFill>
                  <a:schemeClr val="tx1"/>
                </a:solidFill>
              </a:rPr>
              <a:t>警用雷達</a:t>
            </a:r>
            <a:endParaRPr lang="zh-TW" altLang="en-US">
              <a:solidFill>
                <a:schemeClr val="tx1"/>
              </a:solidFill>
            </a:endParaRPr>
          </a:p>
        </p:txBody>
      </p:sp>
      <p:sp>
        <p:nvSpPr>
          <p:cNvPr id="39939" name="內容版面配置區 2">
            <a:extLst>
              <a:ext uri="{FF2B5EF4-FFF2-40B4-BE49-F238E27FC236}">
                <a16:creationId xmlns:a16="http://schemas.microsoft.com/office/drawing/2014/main" id="{69F3617D-7AFC-4DE2-8CBD-0B735DE9AF5D}"/>
              </a:ext>
            </a:extLst>
          </p:cNvPr>
          <p:cNvSpPr>
            <a:spLocks noGrp="1"/>
          </p:cNvSpPr>
          <p:nvPr>
            <p:ph idx="1"/>
          </p:nvPr>
        </p:nvSpPr>
        <p:spPr/>
        <p:txBody>
          <a:bodyPr/>
          <a:lstStyle/>
          <a:p>
            <a:r>
              <a:rPr lang="zh-TW" altLang="zh-TW" b="1">
                <a:solidFill>
                  <a:srgbClr val="009900"/>
                </a:solidFill>
              </a:rPr>
              <a:t>超速管制雷達由執勤的警察</a:t>
            </a:r>
            <a:r>
              <a:rPr lang="zh-TW" altLang="en-US" b="1">
                <a:solidFill>
                  <a:srgbClr val="009900"/>
                </a:solidFill>
              </a:rPr>
              <a:t>，</a:t>
            </a:r>
            <a:r>
              <a:rPr lang="zh-TW" altLang="zh-TW" b="1">
                <a:solidFill>
                  <a:srgbClr val="009900"/>
                </a:solidFill>
              </a:rPr>
              <a:t>以手握持</a:t>
            </a:r>
            <a:endParaRPr lang="en-US" altLang="zh-TW" b="1">
              <a:solidFill>
                <a:srgbClr val="009900"/>
              </a:solidFill>
            </a:endParaRPr>
          </a:p>
          <a:p>
            <a:r>
              <a:rPr lang="zh-TW" altLang="zh-TW" b="1">
                <a:solidFill>
                  <a:srgbClr val="009900"/>
                </a:solidFill>
              </a:rPr>
              <a:t>平均輸出功率很低</a:t>
            </a:r>
            <a:r>
              <a:rPr lang="zh-TW" altLang="en-US" b="1">
                <a:solidFill>
                  <a:srgbClr val="009900"/>
                </a:solidFill>
              </a:rPr>
              <a:t>（</a:t>
            </a:r>
            <a:r>
              <a:rPr lang="zh-TW" altLang="zh-TW" b="1">
                <a:solidFill>
                  <a:srgbClr val="009900"/>
                </a:solidFill>
              </a:rPr>
              <a:t>只幾個毫瓦</a:t>
            </a:r>
            <a:r>
              <a:rPr lang="zh-TW" altLang="en-US" b="1">
                <a:solidFill>
                  <a:srgbClr val="009900"/>
                </a:solidFill>
              </a:rPr>
              <a:t>）</a:t>
            </a:r>
            <a:r>
              <a:rPr lang="zh-TW" altLang="zh-TW" b="1">
                <a:solidFill>
                  <a:srgbClr val="009900"/>
                </a:solidFill>
              </a:rPr>
              <a:t>，因此，即使是近距離使用，也不會危害人體健康</a:t>
            </a:r>
            <a:endParaRPr lang="zh-TW" altLang="en-US" b="1">
              <a:solidFill>
                <a:srgbClr val="009900"/>
              </a:solidFill>
            </a:endParaRPr>
          </a:p>
        </p:txBody>
      </p:sp>
      <p:pic>
        <p:nvPicPr>
          <p:cNvPr id="39940" name="圖片 1">
            <a:extLst>
              <a:ext uri="{FF2B5EF4-FFF2-40B4-BE49-F238E27FC236}">
                <a16:creationId xmlns:a16="http://schemas.microsoft.com/office/drawing/2014/main" id="{B30CDA3A-AB87-4D55-90EE-6EFF2C2F2A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3860800"/>
            <a:ext cx="2663825"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1">
            <a:extLst>
              <a:ext uri="{FF2B5EF4-FFF2-40B4-BE49-F238E27FC236}">
                <a16:creationId xmlns:a16="http://schemas.microsoft.com/office/drawing/2014/main" id="{D0C4CAB1-D1C2-4396-BB8D-6B5B4FBC31BB}"/>
              </a:ext>
            </a:extLst>
          </p:cNvPr>
          <p:cNvSpPr>
            <a:spLocks noGrp="1"/>
          </p:cNvSpPr>
          <p:nvPr>
            <p:ph type="title"/>
          </p:nvPr>
        </p:nvSpPr>
        <p:spPr/>
        <p:txBody>
          <a:bodyPr/>
          <a:lstStyle/>
          <a:p>
            <a:r>
              <a:rPr lang="zh-TW" altLang="en-US" sz="8800" b="1">
                <a:solidFill>
                  <a:srgbClr val="3333FF"/>
                </a:solidFill>
              </a:rPr>
              <a:t>世衛</a:t>
            </a:r>
            <a:r>
              <a:rPr lang="en-US" altLang="zh-TW" sz="8800" b="1">
                <a:solidFill>
                  <a:srgbClr val="3333FF"/>
                </a:solidFill>
              </a:rPr>
              <a:t>-6</a:t>
            </a:r>
            <a:r>
              <a:rPr lang="en-US" altLang="zh-TW" b="1">
                <a:solidFill>
                  <a:srgbClr val="3333FF"/>
                </a:solidFill>
              </a:rPr>
              <a:t> </a:t>
            </a:r>
            <a:r>
              <a:rPr lang="zh-TW" altLang="zh-TW" b="1"/>
              <a:t>非熱效應</a:t>
            </a:r>
            <a:r>
              <a:rPr lang="zh-TW" altLang="en-US"/>
              <a:t>？</a:t>
            </a:r>
          </a:p>
        </p:txBody>
      </p:sp>
      <p:sp>
        <p:nvSpPr>
          <p:cNvPr id="40963" name="內容版面配置區 2">
            <a:extLst>
              <a:ext uri="{FF2B5EF4-FFF2-40B4-BE49-F238E27FC236}">
                <a16:creationId xmlns:a16="http://schemas.microsoft.com/office/drawing/2014/main" id="{09E4B030-F356-4425-AB31-CC403DB358A8}"/>
              </a:ext>
            </a:extLst>
          </p:cNvPr>
          <p:cNvSpPr>
            <a:spLocks noGrp="1"/>
          </p:cNvSpPr>
          <p:nvPr>
            <p:ph idx="1"/>
          </p:nvPr>
        </p:nvSpPr>
        <p:spPr/>
        <p:txBody>
          <a:bodyPr/>
          <a:lstStyle/>
          <a:p>
            <a:r>
              <a:rPr lang="zh-TW" altLang="zh-TW" b="1">
                <a:solidFill>
                  <a:srgbClr val="009900"/>
                </a:solidFill>
              </a:rPr>
              <a:t>有</a:t>
            </a:r>
            <a:r>
              <a:rPr lang="zh-TW" altLang="en-US" b="1">
                <a:solidFill>
                  <a:srgbClr val="009900"/>
                </a:solidFill>
              </a:rPr>
              <a:t>人以為射頻會</a:t>
            </a:r>
            <a:r>
              <a:rPr lang="zh-TW" altLang="zh-TW" b="1">
                <a:solidFill>
                  <a:srgbClr val="009900"/>
                </a:solidFill>
              </a:rPr>
              <a:t>改變細胞間信息傳遞的鈣離子的移動率</a:t>
            </a:r>
            <a:endParaRPr lang="en-US" altLang="zh-TW" b="1">
              <a:solidFill>
                <a:srgbClr val="009900"/>
              </a:solidFill>
            </a:endParaRPr>
          </a:p>
          <a:p>
            <a:r>
              <a:rPr lang="zh-TW" altLang="en-US" b="1">
                <a:solidFill>
                  <a:srgbClr val="009900"/>
                </a:solidFill>
              </a:rPr>
              <a:t>但</a:t>
            </a:r>
            <a:r>
              <a:rPr lang="zh-TW" altLang="zh-TW" b="1">
                <a:solidFill>
                  <a:srgbClr val="009900"/>
                </a:solidFill>
              </a:rPr>
              <a:t>這些效應仍</a:t>
            </a:r>
            <a:r>
              <a:rPr lang="zh-TW" altLang="en-US" b="1">
                <a:solidFill>
                  <a:srgbClr val="009900"/>
                </a:solidFill>
              </a:rPr>
              <a:t>無</a:t>
            </a:r>
            <a:r>
              <a:rPr lang="zh-TW" altLang="zh-TW" b="1">
                <a:solidFill>
                  <a:srgbClr val="009900"/>
                </a:solidFill>
              </a:rPr>
              <a:t>確立到足以構成</a:t>
            </a:r>
            <a:r>
              <a:rPr lang="zh-TW" altLang="en-US" b="1">
                <a:solidFill>
                  <a:srgbClr val="009900"/>
                </a:solidFill>
              </a:rPr>
              <a:t>限制</a:t>
            </a:r>
            <a:r>
              <a:rPr lang="zh-TW" altLang="zh-TW" b="1">
                <a:solidFill>
                  <a:srgbClr val="009900"/>
                </a:solidFill>
              </a:rPr>
              <a:t>依據</a:t>
            </a:r>
            <a:endParaRPr lang="en-US" altLang="zh-TW" b="1">
              <a:solidFill>
                <a:srgbClr val="009900"/>
              </a:solidFill>
            </a:endParaRPr>
          </a:p>
          <a:p>
            <a:r>
              <a:rPr lang="zh-TW" altLang="en-US" sz="1600" b="1"/>
              <a:t>已證實的射頻健康效應就是熱效應和電刺激；沒有低強度有害的機制 </a:t>
            </a:r>
            <a:r>
              <a:rPr lang="en-US" altLang="zh-TW" sz="1600" b="1"/>
              <a:t>--- IEEE</a:t>
            </a:r>
            <a:endParaRPr lang="zh-TW" altLang="en-US" sz="1600" b="1"/>
          </a:p>
        </p:txBody>
      </p:sp>
      <p:pic>
        <p:nvPicPr>
          <p:cNvPr id="40964" name="圖片 1">
            <a:extLst>
              <a:ext uri="{FF2B5EF4-FFF2-40B4-BE49-F238E27FC236}">
                <a16:creationId xmlns:a16="http://schemas.microsoft.com/office/drawing/2014/main" id="{4D684465-CD39-4A53-B13D-A0B781687C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7913" y="4652963"/>
            <a:ext cx="19081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a:extLst>
              <a:ext uri="{FF2B5EF4-FFF2-40B4-BE49-F238E27FC236}">
                <a16:creationId xmlns:a16="http://schemas.microsoft.com/office/drawing/2014/main" id="{E2270502-D765-4411-91B4-F296300D1FA3}"/>
              </a:ext>
            </a:extLst>
          </p:cNvPr>
          <p:cNvSpPr>
            <a:spLocks noGrp="1"/>
          </p:cNvSpPr>
          <p:nvPr>
            <p:ph type="title"/>
          </p:nvPr>
        </p:nvSpPr>
        <p:spPr/>
        <p:txBody>
          <a:bodyPr/>
          <a:lstStyle/>
          <a:p>
            <a:r>
              <a:rPr lang="zh-TW" altLang="en-US" sz="8800" b="1">
                <a:solidFill>
                  <a:srgbClr val="3333FF"/>
                </a:solidFill>
              </a:rPr>
              <a:t>世衛</a:t>
            </a:r>
            <a:r>
              <a:rPr lang="en-US" altLang="zh-TW" sz="8800" b="1">
                <a:solidFill>
                  <a:srgbClr val="3333FF"/>
                </a:solidFill>
              </a:rPr>
              <a:t>-7</a:t>
            </a:r>
            <a:r>
              <a:rPr lang="zh-TW" altLang="en-US" b="1">
                <a:solidFill>
                  <a:srgbClr val="3333FF"/>
                </a:solidFill>
              </a:rPr>
              <a:t> </a:t>
            </a:r>
            <a:r>
              <a:rPr lang="zh-TW" altLang="zh-TW" b="1"/>
              <a:t>臨界值</a:t>
            </a:r>
            <a:endParaRPr lang="zh-TW" altLang="en-US" b="1"/>
          </a:p>
        </p:txBody>
      </p:sp>
      <p:sp>
        <p:nvSpPr>
          <p:cNvPr id="41987" name="內容版面配置區 2">
            <a:extLst>
              <a:ext uri="{FF2B5EF4-FFF2-40B4-BE49-F238E27FC236}">
                <a16:creationId xmlns:a16="http://schemas.microsoft.com/office/drawing/2014/main" id="{078017D4-59B1-4BC3-B0AC-48D84CBA8231}"/>
              </a:ext>
            </a:extLst>
          </p:cNvPr>
          <p:cNvSpPr>
            <a:spLocks noGrp="1"/>
          </p:cNvSpPr>
          <p:nvPr>
            <p:ph idx="1"/>
          </p:nvPr>
        </p:nvSpPr>
        <p:spPr/>
        <p:txBody>
          <a:bodyPr/>
          <a:lstStyle/>
          <a:p>
            <a:r>
              <a:rPr lang="zh-TW" altLang="zh-TW" b="1">
                <a:solidFill>
                  <a:srgbClr val="009900"/>
                </a:solidFill>
              </a:rPr>
              <a:t>有害健康的效應需超過臨界值</a:t>
            </a:r>
            <a:r>
              <a:rPr lang="zh-TW" altLang="en-US" b="1">
                <a:solidFill>
                  <a:srgbClr val="009900"/>
                </a:solidFill>
              </a:rPr>
              <a:t>「</a:t>
            </a:r>
            <a:r>
              <a:rPr lang="zh-TW" altLang="zh-TW" b="1">
                <a:solidFill>
                  <a:srgbClr val="009900"/>
                </a:solidFill>
              </a:rPr>
              <a:t>溫升至少</a:t>
            </a:r>
            <a:r>
              <a:rPr lang="en-US" altLang="zh-TW" b="1">
                <a:solidFill>
                  <a:srgbClr val="009900"/>
                </a:solidFill>
              </a:rPr>
              <a:t>1℃</a:t>
            </a:r>
            <a:r>
              <a:rPr lang="zh-TW" altLang="en-US" b="1">
                <a:solidFill>
                  <a:srgbClr val="009900"/>
                </a:solidFill>
              </a:rPr>
              <a:t>」</a:t>
            </a:r>
            <a:r>
              <a:rPr lang="zh-TW" altLang="zh-TW" b="1">
                <a:solidFill>
                  <a:srgbClr val="009900"/>
                </a:solidFill>
              </a:rPr>
              <a:t>（人體出現高燒症狀</a:t>
            </a:r>
            <a:r>
              <a:rPr lang="zh-TW" altLang="en-US" b="1">
                <a:solidFill>
                  <a:srgbClr val="009900"/>
                </a:solidFill>
              </a:rPr>
              <a:t>）</a:t>
            </a:r>
            <a:endParaRPr lang="zh-TW" altLang="zh-TW" b="1">
              <a:solidFill>
                <a:srgbClr val="009900"/>
              </a:solidFill>
            </a:endParaRPr>
          </a:p>
          <a:p>
            <a:r>
              <a:rPr lang="zh-TW" altLang="zh-TW" b="1">
                <a:solidFill>
                  <a:srgbClr val="009900"/>
                </a:solidFill>
              </a:rPr>
              <a:t>迄今，反覆受到低劑量的射頻也不會造成組織傷害的累積</a:t>
            </a:r>
            <a:endParaRPr lang="zh-TW" altLang="en-US" b="1">
              <a:solidFill>
                <a:srgbClr val="009900"/>
              </a:solidFill>
            </a:endParaRPr>
          </a:p>
        </p:txBody>
      </p:sp>
      <p:pic>
        <p:nvPicPr>
          <p:cNvPr id="41988" name="Picture 2" descr="https://encrypted-tbn2.gstatic.com/images?q=tbn:ANd9GcQe0WQVEWohaJVSGE3OX4YPS1Z9m4_6HINQ1To5Xmi-IgltwayG">
            <a:extLst>
              <a:ext uri="{FF2B5EF4-FFF2-40B4-BE49-F238E27FC236}">
                <a16:creationId xmlns:a16="http://schemas.microsoft.com/office/drawing/2014/main" id="{C72D4AF6-C358-4A1A-95B1-C64A3E352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789363"/>
            <a:ext cx="3381375"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a:extLst>
              <a:ext uri="{FF2B5EF4-FFF2-40B4-BE49-F238E27FC236}">
                <a16:creationId xmlns:a16="http://schemas.microsoft.com/office/drawing/2014/main" id="{57BFA2B6-17A9-4D12-BD5A-734FB20DF210}"/>
              </a:ext>
            </a:extLst>
          </p:cNvPr>
          <p:cNvSpPr>
            <a:spLocks noGrp="1"/>
          </p:cNvSpPr>
          <p:nvPr>
            <p:ph type="title"/>
          </p:nvPr>
        </p:nvSpPr>
        <p:spPr/>
        <p:txBody>
          <a:bodyPr/>
          <a:lstStyle/>
          <a:p>
            <a:r>
              <a:rPr lang="zh-TW" altLang="zh-TW" sz="8800" b="1">
                <a:solidFill>
                  <a:srgbClr val="3333FF"/>
                </a:solidFill>
              </a:rPr>
              <a:t>怪罪雷達</a:t>
            </a:r>
            <a:r>
              <a:rPr lang="en-US" altLang="zh-TW" sz="8800" b="1">
                <a:solidFill>
                  <a:srgbClr val="3333FF"/>
                </a:solidFill>
              </a:rPr>
              <a:t> </a:t>
            </a:r>
            <a:r>
              <a:rPr lang="en-US" altLang="zh-TW" sz="1800" b="1"/>
              <a:t>2007-7-24</a:t>
            </a:r>
            <a:r>
              <a:rPr lang="zh-TW" altLang="en-US" sz="1800" b="1"/>
              <a:t>媒體</a:t>
            </a:r>
            <a:endParaRPr lang="zh-TW" altLang="en-US" sz="1800"/>
          </a:p>
        </p:txBody>
      </p:sp>
      <p:sp>
        <p:nvSpPr>
          <p:cNvPr id="43011" name="內容版面配置區 2">
            <a:extLst>
              <a:ext uri="{FF2B5EF4-FFF2-40B4-BE49-F238E27FC236}">
                <a16:creationId xmlns:a16="http://schemas.microsoft.com/office/drawing/2014/main" id="{C93AE0A1-D127-4988-AC1B-F8B70150C31C}"/>
              </a:ext>
            </a:extLst>
          </p:cNvPr>
          <p:cNvSpPr>
            <a:spLocks noGrp="1"/>
          </p:cNvSpPr>
          <p:nvPr>
            <p:ph idx="1"/>
          </p:nvPr>
        </p:nvSpPr>
        <p:spPr/>
        <p:txBody>
          <a:bodyPr/>
          <a:lstStyle/>
          <a:p>
            <a:r>
              <a:rPr lang="zh-TW" altLang="en-US" b="1">
                <a:solidFill>
                  <a:srgbClr val="009900"/>
                </a:solidFill>
              </a:rPr>
              <a:t>最高達每平方公尺</a:t>
            </a:r>
            <a:r>
              <a:rPr lang="en-US" altLang="zh-TW" b="1">
                <a:solidFill>
                  <a:srgbClr val="009900"/>
                </a:solidFill>
              </a:rPr>
              <a:t>84,200</a:t>
            </a:r>
            <a:r>
              <a:rPr lang="zh-TW" altLang="en-US" b="1">
                <a:solidFill>
                  <a:srgbClr val="009900"/>
                </a:solidFill>
              </a:rPr>
              <a:t>微瓦，高出背景值的</a:t>
            </a:r>
            <a:r>
              <a:rPr lang="en-US" altLang="zh-TW" b="1">
                <a:solidFill>
                  <a:srgbClr val="009900"/>
                </a:solidFill>
              </a:rPr>
              <a:t>1,118</a:t>
            </a:r>
            <a:r>
              <a:rPr lang="zh-TW" altLang="en-US" b="1">
                <a:solidFill>
                  <a:srgbClr val="009900"/>
                </a:solidFill>
              </a:rPr>
              <a:t>倍</a:t>
            </a:r>
            <a:endParaRPr lang="en-US" altLang="zh-TW" b="1">
              <a:solidFill>
                <a:srgbClr val="009900"/>
              </a:solidFill>
            </a:endParaRPr>
          </a:p>
          <a:p>
            <a:r>
              <a:rPr lang="en-US" altLang="zh-TW" b="1">
                <a:solidFill>
                  <a:srgbClr val="009900"/>
                </a:solidFill>
              </a:rPr>
              <a:t>180</a:t>
            </a:r>
            <a:r>
              <a:rPr lang="zh-TW" altLang="en-US" b="1">
                <a:solidFill>
                  <a:srgbClr val="009900"/>
                </a:solidFill>
              </a:rPr>
              <a:t>幾人村落已有</a:t>
            </a:r>
            <a:r>
              <a:rPr lang="en-US" altLang="zh-TW" b="1">
                <a:solidFill>
                  <a:srgbClr val="009900"/>
                </a:solidFill>
              </a:rPr>
              <a:t>14</a:t>
            </a:r>
            <a:r>
              <a:rPr lang="zh-TW" altLang="en-US" b="1">
                <a:solidFill>
                  <a:srgbClr val="009900"/>
                </a:solidFill>
              </a:rPr>
              <a:t>人罹癌：環盟說罹癌率變</a:t>
            </a:r>
            <a:r>
              <a:rPr lang="en-US" altLang="zh-TW" b="1">
                <a:solidFill>
                  <a:srgbClr val="009900"/>
                </a:solidFill>
              </a:rPr>
              <a:t>6</a:t>
            </a:r>
            <a:r>
              <a:rPr lang="zh-TW" altLang="en-US" b="1">
                <a:solidFill>
                  <a:srgbClr val="009900"/>
                </a:solidFill>
              </a:rPr>
              <a:t>倍</a:t>
            </a:r>
            <a:endParaRPr lang="en-US" altLang="zh-TW" b="1">
              <a:solidFill>
                <a:srgbClr val="009900"/>
              </a:solidFill>
            </a:endParaRPr>
          </a:p>
          <a:p>
            <a:endParaRPr lang="zh-TW" altLang="en-US"/>
          </a:p>
        </p:txBody>
      </p:sp>
      <p:pic>
        <p:nvPicPr>
          <p:cNvPr id="43012" name="圖片 2">
            <a:extLst>
              <a:ext uri="{FF2B5EF4-FFF2-40B4-BE49-F238E27FC236}">
                <a16:creationId xmlns:a16="http://schemas.microsoft.com/office/drawing/2014/main" id="{EFC6F6B0-8D54-49E1-AA40-87695C1CB5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3789363"/>
            <a:ext cx="3455988"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a:extLst>
              <a:ext uri="{FF2B5EF4-FFF2-40B4-BE49-F238E27FC236}">
                <a16:creationId xmlns:a16="http://schemas.microsoft.com/office/drawing/2014/main" id="{7DC3816F-C916-41B7-B778-0119687AB7E6}"/>
              </a:ext>
            </a:extLst>
          </p:cNvPr>
          <p:cNvSpPr>
            <a:spLocks noGrp="1"/>
          </p:cNvSpPr>
          <p:nvPr>
            <p:ph type="title"/>
          </p:nvPr>
        </p:nvSpPr>
        <p:spPr/>
        <p:txBody>
          <a:bodyPr/>
          <a:lstStyle/>
          <a:p>
            <a:r>
              <a:rPr lang="zh-TW" altLang="en-US" sz="8800" b="1">
                <a:solidFill>
                  <a:srgbClr val="3333FF"/>
                </a:solidFill>
              </a:rPr>
              <a:t>實證</a:t>
            </a:r>
          </a:p>
        </p:txBody>
      </p:sp>
      <p:sp>
        <p:nvSpPr>
          <p:cNvPr id="44035" name="內容版面配置區 2">
            <a:extLst>
              <a:ext uri="{FF2B5EF4-FFF2-40B4-BE49-F238E27FC236}">
                <a16:creationId xmlns:a16="http://schemas.microsoft.com/office/drawing/2014/main" id="{03EBF88A-06D9-4004-8041-B8C832B4A7D1}"/>
              </a:ext>
            </a:extLst>
          </p:cNvPr>
          <p:cNvSpPr>
            <a:spLocks noGrp="1"/>
          </p:cNvSpPr>
          <p:nvPr>
            <p:ph idx="1"/>
          </p:nvPr>
        </p:nvSpPr>
        <p:spPr/>
        <p:txBody>
          <a:bodyPr/>
          <a:lstStyle/>
          <a:p>
            <a:r>
              <a:rPr lang="zh-TW" altLang="en-US" b="1">
                <a:solidFill>
                  <a:srgbClr val="009900"/>
                </a:solidFill>
              </a:rPr>
              <a:t>實測比當地背景值（每平方公分</a:t>
            </a:r>
            <a:r>
              <a:rPr lang="en-US" altLang="zh-TW" b="1">
                <a:solidFill>
                  <a:srgbClr val="009900"/>
                </a:solidFill>
              </a:rPr>
              <a:t>0.00004</a:t>
            </a:r>
            <a:r>
              <a:rPr lang="zh-TW" altLang="en-US" b="1">
                <a:solidFill>
                  <a:srgbClr val="009900"/>
                </a:solidFill>
              </a:rPr>
              <a:t>毫瓦）增加</a:t>
            </a:r>
            <a:r>
              <a:rPr lang="en-US" altLang="zh-TW" b="1">
                <a:solidFill>
                  <a:srgbClr val="009900"/>
                </a:solidFill>
              </a:rPr>
              <a:t>0.00000028</a:t>
            </a:r>
            <a:r>
              <a:rPr lang="zh-TW" altLang="en-US" b="1">
                <a:solidFill>
                  <a:srgbClr val="009900"/>
                </a:solidFill>
              </a:rPr>
              <a:t>毫瓦（</a:t>
            </a:r>
            <a:r>
              <a:rPr lang="en-US" altLang="zh-TW" b="1">
                <a:solidFill>
                  <a:srgbClr val="009900"/>
                </a:solidFill>
              </a:rPr>
              <a:t>0.7</a:t>
            </a:r>
            <a:r>
              <a:rPr lang="zh-TW" altLang="en-US" b="1">
                <a:solidFill>
                  <a:srgbClr val="009900"/>
                </a:solidFill>
              </a:rPr>
              <a:t>％），遠低於規範</a:t>
            </a:r>
            <a:r>
              <a:rPr lang="en-US" altLang="zh-TW" b="1">
                <a:solidFill>
                  <a:srgbClr val="009900"/>
                </a:solidFill>
              </a:rPr>
              <a:t>1.0</a:t>
            </a:r>
            <a:r>
              <a:rPr lang="zh-TW" altLang="en-US" b="1">
                <a:solidFill>
                  <a:srgbClr val="009900"/>
                </a:solidFill>
              </a:rPr>
              <a:t>毫瓦 </a:t>
            </a:r>
            <a:r>
              <a:rPr lang="en-US" altLang="zh-TW" b="1">
                <a:solidFill>
                  <a:srgbClr val="009900"/>
                </a:solidFill>
              </a:rPr>
              <a:t>----- 2006-10-13</a:t>
            </a:r>
          </a:p>
          <a:p>
            <a:r>
              <a:rPr lang="zh-TW" altLang="en-US" b="1">
                <a:solidFill>
                  <a:srgbClr val="009900"/>
                </a:solidFill>
              </a:rPr>
              <a:t>長期雷達站員工也沒身體異狀</a:t>
            </a:r>
          </a:p>
        </p:txBody>
      </p:sp>
      <p:pic>
        <p:nvPicPr>
          <p:cNvPr id="44036" name="圖片 8" descr="11.jpg">
            <a:extLst>
              <a:ext uri="{FF2B5EF4-FFF2-40B4-BE49-F238E27FC236}">
                <a16:creationId xmlns:a16="http://schemas.microsoft.com/office/drawing/2014/main" id="{E15297D9-84C4-40E2-83A6-018B20ADA5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4289425"/>
            <a:ext cx="2690813"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a:extLst>
              <a:ext uri="{FF2B5EF4-FFF2-40B4-BE49-F238E27FC236}">
                <a16:creationId xmlns:a16="http://schemas.microsoft.com/office/drawing/2014/main" id="{91607F8C-1234-45A8-B25D-B08BCFFE80A1}"/>
              </a:ext>
            </a:extLst>
          </p:cNvPr>
          <p:cNvSpPr>
            <a:spLocks noGrp="1"/>
          </p:cNvSpPr>
          <p:nvPr>
            <p:ph type="title"/>
          </p:nvPr>
        </p:nvSpPr>
        <p:spPr/>
        <p:txBody>
          <a:bodyPr/>
          <a:lstStyle/>
          <a:p>
            <a:r>
              <a:rPr lang="zh-TW" altLang="zh-TW" sz="5400" b="1">
                <a:solidFill>
                  <a:srgbClr val="3333FF"/>
                </a:solidFill>
              </a:rPr>
              <a:t>傷害的歸因方式</a:t>
            </a:r>
            <a:r>
              <a:rPr lang="zh-TW" altLang="en-US" sz="2400" b="1">
                <a:solidFill>
                  <a:srgbClr val="3333FF"/>
                </a:solidFill>
              </a:rPr>
              <a:t>缺因果、關聯證據</a:t>
            </a:r>
            <a:endParaRPr lang="zh-TW" altLang="en-US" sz="2400">
              <a:solidFill>
                <a:srgbClr val="3333FF"/>
              </a:solidFill>
            </a:endParaRPr>
          </a:p>
        </p:txBody>
      </p:sp>
      <p:sp>
        <p:nvSpPr>
          <p:cNvPr id="45059" name="內容版面配置區 2">
            <a:extLst>
              <a:ext uri="{FF2B5EF4-FFF2-40B4-BE49-F238E27FC236}">
                <a16:creationId xmlns:a16="http://schemas.microsoft.com/office/drawing/2014/main" id="{6908FEFD-8946-49E2-9869-65437C0C0B4E}"/>
              </a:ext>
            </a:extLst>
          </p:cNvPr>
          <p:cNvSpPr>
            <a:spLocks noGrp="1"/>
          </p:cNvSpPr>
          <p:nvPr>
            <p:ph idx="1"/>
          </p:nvPr>
        </p:nvSpPr>
        <p:spPr/>
        <p:txBody>
          <a:bodyPr/>
          <a:lstStyle/>
          <a:p>
            <a:r>
              <a:rPr lang="zh-TW" altLang="en-US" b="1">
                <a:solidFill>
                  <a:srgbClr val="009900"/>
                </a:solidFill>
              </a:rPr>
              <a:t>從暴露於癌症因子到發生癌症，需要相當的時間</a:t>
            </a:r>
            <a:endParaRPr lang="en-US" altLang="zh-TW" b="1">
              <a:solidFill>
                <a:srgbClr val="009900"/>
              </a:solidFill>
            </a:endParaRPr>
          </a:p>
          <a:p>
            <a:r>
              <a:rPr lang="zh-TW" altLang="en-US" b="1">
                <a:solidFill>
                  <a:srgbClr val="009900"/>
                </a:solidFill>
              </a:rPr>
              <a:t>雷達於</a:t>
            </a:r>
            <a:r>
              <a:rPr lang="en-US" altLang="zh-TW" b="1">
                <a:solidFill>
                  <a:srgbClr val="009900"/>
                </a:solidFill>
              </a:rPr>
              <a:t>2000</a:t>
            </a:r>
            <a:r>
              <a:rPr lang="zh-TW" altLang="en-US" b="1">
                <a:solidFill>
                  <a:srgbClr val="009900"/>
                </a:solidFill>
              </a:rPr>
              <a:t>年設置，指控</a:t>
            </a:r>
            <a:r>
              <a:rPr lang="en-US" altLang="zh-TW" b="1">
                <a:solidFill>
                  <a:srgbClr val="009900"/>
                </a:solidFill>
              </a:rPr>
              <a:t>2002</a:t>
            </a:r>
            <a:r>
              <a:rPr lang="zh-TW" altLang="en-US" b="1">
                <a:solidFill>
                  <a:srgbClr val="009900"/>
                </a:solidFill>
              </a:rPr>
              <a:t>年病例</a:t>
            </a:r>
            <a:endParaRPr lang="en-US" altLang="zh-TW" b="1">
              <a:solidFill>
                <a:srgbClr val="009900"/>
              </a:solidFill>
            </a:endParaRPr>
          </a:p>
          <a:p>
            <a:r>
              <a:rPr lang="zh-TW" altLang="en-US" b="1">
                <a:solidFill>
                  <a:srgbClr val="009900"/>
                </a:solidFill>
              </a:rPr>
              <a:t>缺乏流行病學（控制組與對照組）、動物實驗、機制等證據</a:t>
            </a:r>
          </a:p>
        </p:txBody>
      </p:sp>
      <p:pic>
        <p:nvPicPr>
          <p:cNvPr id="45060" name="內容版面配置區 6" descr="1.bmp">
            <a:extLst>
              <a:ext uri="{FF2B5EF4-FFF2-40B4-BE49-F238E27FC236}">
                <a16:creationId xmlns:a16="http://schemas.microsoft.com/office/drawing/2014/main" id="{7635F535-3F08-4CF3-88DD-2B6F1EFA3B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4356100"/>
            <a:ext cx="2646363"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a:extLst>
              <a:ext uri="{FF2B5EF4-FFF2-40B4-BE49-F238E27FC236}">
                <a16:creationId xmlns:a16="http://schemas.microsoft.com/office/drawing/2014/main" id="{2FF94349-1225-4047-8F9B-5C2FB807C6C0}"/>
              </a:ext>
            </a:extLst>
          </p:cNvPr>
          <p:cNvSpPr>
            <a:spLocks noGrp="1"/>
          </p:cNvSpPr>
          <p:nvPr>
            <p:ph type="title"/>
          </p:nvPr>
        </p:nvSpPr>
        <p:spPr>
          <a:xfrm>
            <a:off x="685800" y="609600"/>
            <a:ext cx="7772400" cy="960438"/>
          </a:xfrm>
        </p:spPr>
        <p:txBody>
          <a:bodyPr/>
          <a:lstStyle/>
          <a:p>
            <a:r>
              <a:rPr lang="zh-TW" altLang="en-US" sz="8800" b="1">
                <a:solidFill>
                  <a:srgbClr val="3333FF"/>
                </a:solidFill>
              </a:rPr>
              <a:t>與鄰居比較</a:t>
            </a:r>
          </a:p>
        </p:txBody>
      </p:sp>
      <p:sp>
        <p:nvSpPr>
          <p:cNvPr id="46083" name="內容版面配置區 2">
            <a:extLst>
              <a:ext uri="{FF2B5EF4-FFF2-40B4-BE49-F238E27FC236}">
                <a16:creationId xmlns:a16="http://schemas.microsoft.com/office/drawing/2014/main" id="{FBDCFC82-8356-4887-94E8-1B9546931356}"/>
              </a:ext>
            </a:extLst>
          </p:cNvPr>
          <p:cNvSpPr>
            <a:spLocks noGrp="1"/>
          </p:cNvSpPr>
          <p:nvPr>
            <p:ph idx="1"/>
          </p:nvPr>
        </p:nvSpPr>
        <p:spPr/>
        <p:txBody>
          <a:bodyPr/>
          <a:lstStyle/>
          <a:p>
            <a:endParaRPr lang="zh-TW" altLang="en-US"/>
          </a:p>
        </p:txBody>
      </p:sp>
      <p:sp>
        <p:nvSpPr>
          <p:cNvPr id="46084" name="Rectangle 2">
            <a:extLst>
              <a:ext uri="{FF2B5EF4-FFF2-40B4-BE49-F238E27FC236}">
                <a16:creationId xmlns:a16="http://schemas.microsoft.com/office/drawing/2014/main" id="{B5D27FCB-3E80-41BD-A26F-F1D43001562D}"/>
              </a:ext>
            </a:extLst>
          </p:cNvPr>
          <p:cNvSpPr>
            <a:spLocks noChangeArrowheads="1"/>
          </p:cNvSpPr>
          <p:nvPr/>
        </p:nvSpPr>
        <p:spPr bwMode="auto">
          <a:xfrm>
            <a:off x="1116013" y="1752600"/>
            <a:ext cx="11495087"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endParaRPr lang="zh-TW" altLang="en-US" sz="2400"/>
          </a:p>
        </p:txBody>
      </p:sp>
      <p:graphicFrame>
        <p:nvGraphicFramePr>
          <p:cNvPr id="46085" name="物件 4">
            <a:extLst>
              <a:ext uri="{FF2B5EF4-FFF2-40B4-BE49-F238E27FC236}">
                <a16:creationId xmlns:a16="http://schemas.microsoft.com/office/drawing/2014/main" id="{2D936385-A8C6-4445-BD77-C7401C3BB94F}"/>
              </a:ext>
            </a:extLst>
          </p:cNvPr>
          <p:cNvGraphicFramePr>
            <a:graphicFrameLocks/>
          </p:cNvGraphicFramePr>
          <p:nvPr/>
        </p:nvGraphicFramePr>
        <p:xfrm>
          <a:off x="1116013" y="1987550"/>
          <a:ext cx="7056437" cy="4291013"/>
        </p:xfrm>
        <a:graphic>
          <a:graphicData uri="http://schemas.openxmlformats.org/presentationml/2006/ole">
            <mc:AlternateContent xmlns:mc="http://schemas.openxmlformats.org/markup-compatibility/2006">
              <mc:Choice xmlns:v="urn:schemas-microsoft-com:vml" Requires="v">
                <p:oleObj spid="_x0000_s46086" name="圖表" r:id="rId3" imgW="5614903" imgH="3328704" progId="Excel.Chart.8">
                  <p:embed/>
                </p:oleObj>
              </mc:Choice>
              <mc:Fallback>
                <p:oleObj name="圖表" r:id="rId3" imgW="5614903" imgH="3328704" progId="Excel.Chart.8">
                  <p:embed/>
                  <p:pic>
                    <p:nvPicPr>
                      <p:cNvPr id="0" name="物件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987550"/>
                        <a:ext cx="7056437"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119A3CE-87BE-4695-8699-D23D250581DC}"/>
              </a:ext>
            </a:extLst>
          </p:cNvPr>
          <p:cNvSpPr>
            <a:spLocks noGrp="1" noChangeArrowheads="1"/>
          </p:cNvSpPr>
          <p:nvPr>
            <p:ph type="title"/>
          </p:nvPr>
        </p:nvSpPr>
        <p:spPr/>
        <p:txBody>
          <a:bodyPr/>
          <a:lstStyle/>
          <a:p>
            <a:r>
              <a:rPr lang="zh-TW" altLang="en-US" sz="8800" b="1">
                <a:solidFill>
                  <a:srgbClr val="C00000"/>
                </a:solidFill>
              </a:rPr>
              <a:t>微波</a:t>
            </a:r>
            <a:r>
              <a:rPr lang="zh-TW" altLang="en-US" sz="5400" b="1">
                <a:solidFill>
                  <a:srgbClr val="0000FF"/>
                </a:solidFill>
              </a:rPr>
              <a:t> </a:t>
            </a:r>
            <a:r>
              <a:rPr lang="zh-TW" altLang="en-US" b="1">
                <a:solidFill>
                  <a:srgbClr val="0000FF"/>
                </a:solidFill>
              </a:rPr>
              <a:t>微波爐、雷達</a:t>
            </a:r>
          </a:p>
        </p:txBody>
      </p:sp>
      <p:pic>
        <p:nvPicPr>
          <p:cNvPr id="6147" name="Picture 3" descr="radiation">
            <a:extLst>
              <a:ext uri="{FF2B5EF4-FFF2-40B4-BE49-F238E27FC236}">
                <a16:creationId xmlns:a16="http://schemas.microsoft.com/office/drawing/2014/main" id="{9C492D6F-BB30-4BC8-8D33-9783C74E07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2621" b="3534"/>
          <a:stretch>
            <a:fillRect/>
          </a:stretch>
        </p:blipFill>
        <p:spPr>
          <a:xfrm>
            <a:off x="838200" y="1752600"/>
            <a:ext cx="7488238" cy="4184650"/>
          </a:xfrm>
        </p:spPr>
      </p:pic>
      <p:sp>
        <p:nvSpPr>
          <p:cNvPr id="6148" name="Oval 4">
            <a:extLst>
              <a:ext uri="{FF2B5EF4-FFF2-40B4-BE49-F238E27FC236}">
                <a16:creationId xmlns:a16="http://schemas.microsoft.com/office/drawing/2014/main" id="{44DDB34B-F500-4955-BF66-F25B3E11B906}"/>
              </a:ext>
            </a:extLst>
          </p:cNvPr>
          <p:cNvSpPr>
            <a:spLocks noChangeArrowheads="1"/>
          </p:cNvSpPr>
          <p:nvPr/>
        </p:nvSpPr>
        <p:spPr bwMode="auto">
          <a:xfrm>
            <a:off x="4038600" y="2743200"/>
            <a:ext cx="1219200" cy="1524000"/>
          </a:xfrm>
          <a:prstGeom prst="ellipse">
            <a:avLst/>
          </a:prstGeom>
          <a:noFill/>
          <a:ln w="762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a:extLst>
              <a:ext uri="{FF2B5EF4-FFF2-40B4-BE49-F238E27FC236}">
                <a16:creationId xmlns:a16="http://schemas.microsoft.com/office/drawing/2014/main" id="{F97D37F4-6406-48AC-87C8-3FD7B0DD0F05}"/>
              </a:ext>
            </a:extLst>
          </p:cNvPr>
          <p:cNvSpPr>
            <a:spLocks noGrp="1"/>
          </p:cNvSpPr>
          <p:nvPr>
            <p:ph type="title"/>
          </p:nvPr>
        </p:nvSpPr>
        <p:spPr/>
        <p:txBody>
          <a:bodyPr/>
          <a:lstStyle/>
          <a:p>
            <a:r>
              <a:rPr lang="zh-TW" altLang="en-US" sz="5400" b="1">
                <a:solidFill>
                  <a:srgbClr val="3333FF"/>
                </a:solidFill>
              </a:rPr>
              <a:t>聽說「不少」癌症個案時</a:t>
            </a:r>
          </a:p>
        </p:txBody>
      </p:sp>
      <p:sp>
        <p:nvSpPr>
          <p:cNvPr id="47107" name="內容版面配置區 2">
            <a:extLst>
              <a:ext uri="{FF2B5EF4-FFF2-40B4-BE49-F238E27FC236}">
                <a16:creationId xmlns:a16="http://schemas.microsoft.com/office/drawing/2014/main" id="{C6879A77-62EC-49BC-98F3-A40FAB0A6F49}"/>
              </a:ext>
            </a:extLst>
          </p:cNvPr>
          <p:cNvSpPr>
            <a:spLocks noGrp="1"/>
          </p:cNvSpPr>
          <p:nvPr>
            <p:ph idx="1"/>
          </p:nvPr>
        </p:nvSpPr>
        <p:spPr/>
        <p:txBody>
          <a:bodyPr/>
          <a:lstStyle/>
          <a:p>
            <a:r>
              <a:rPr lang="zh-TW" altLang="en-US" b="1">
                <a:solidFill>
                  <a:srgbClr val="009900"/>
                </a:solidFill>
              </a:rPr>
              <a:t>國人平均每</a:t>
            </a:r>
            <a:r>
              <a:rPr lang="en-US" altLang="zh-TW" b="1">
                <a:solidFill>
                  <a:srgbClr val="009900"/>
                </a:solidFill>
              </a:rPr>
              <a:t>4</a:t>
            </a:r>
            <a:r>
              <a:rPr lang="zh-TW" altLang="en-US" b="1">
                <a:solidFill>
                  <a:srgbClr val="009900"/>
                </a:solidFill>
              </a:rPr>
              <a:t>人中就有</a:t>
            </a:r>
            <a:r>
              <a:rPr lang="en-US" altLang="zh-TW" b="1">
                <a:solidFill>
                  <a:srgbClr val="009900"/>
                </a:solidFill>
              </a:rPr>
              <a:t>1</a:t>
            </a:r>
            <a:r>
              <a:rPr lang="zh-TW" altLang="en-US" b="1">
                <a:solidFill>
                  <a:srgbClr val="009900"/>
                </a:solidFill>
              </a:rPr>
              <a:t>人死於癌症</a:t>
            </a:r>
            <a:endParaRPr lang="en-US" altLang="zh-TW" b="1">
              <a:solidFill>
                <a:srgbClr val="009900"/>
              </a:solidFill>
            </a:endParaRPr>
          </a:p>
          <a:p>
            <a:r>
              <a:rPr lang="zh-TW" altLang="en-US" b="1">
                <a:solidFill>
                  <a:srgbClr val="009900"/>
                </a:solidFill>
              </a:rPr>
              <a:t>美國癌症學會</a:t>
            </a:r>
            <a:r>
              <a:rPr lang="en-US" altLang="zh-TW" b="1">
                <a:solidFill>
                  <a:srgbClr val="009900"/>
                </a:solidFill>
              </a:rPr>
              <a:t>2007</a:t>
            </a:r>
            <a:r>
              <a:rPr lang="zh-TW" altLang="en-US" b="1">
                <a:solidFill>
                  <a:srgbClr val="009900"/>
                </a:solidFill>
              </a:rPr>
              <a:t>年：每</a:t>
            </a:r>
            <a:r>
              <a:rPr lang="en-US" altLang="zh-TW" b="1">
                <a:solidFill>
                  <a:srgbClr val="009900"/>
                </a:solidFill>
              </a:rPr>
              <a:t>2</a:t>
            </a:r>
            <a:r>
              <a:rPr lang="zh-TW" altLang="en-US" b="1">
                <a:solidFill>
                  <a:srgbClr val="009900"/>
                </a:solidFill>
              </a:rPr>
              <a:t>男人就有</a:t>
            </a:r>
            <a:r>
              <a:rPr lang="en-US" altLang="zh-TW" b="1">
                <a:solidFill>
                  <a:srgbClr val="009900"/>
                </a:solidFill>
              </a:rPr>
              <a:t>1</a:t>
            </a:r>
            <a:r>
              <a:rPr lang="zh-TW" altLang="en-US" b="1">
                <a:solidFill>
                  <a:srgbClr val="009900"/>
                </a:solidFill>
              </a:rPr>
              <a:t>個一生中會罹癌，女人則每</a:t>
            </a:r>
            <a:r>
              <a:rPr lang="en-US" altLang="zh-TW" b="1">
                <a:solidFill>
                  <a:srgbClr val="009900"/>
                </a:solidFill>
              </a:rPr>
              <a:t>3</a:t>
            </a:r>
            <a:r>
              <a:rPr lang="zh-TW" altLang="en-US" b="1">
                <a:solidFill>
                  <a:srgbClr val="009900"/>
                </a:solidFill>
              </a:rPr>
              <a:t>個中</a:t>
            </a:r>
            <a:r>
              <a:rPr lang="en-US" altLang="zh-TW" b="1">
                <a:solidFill>
                  <a:srgbClr val="009900"/>
                </a:solidFill>
              </a:rPr>
              <a:t>1</a:t>
            </a:r>
            <a:r>
              <a:rPr lang="zh-TW" altLang="en-US" b="1">
                <a:solidFill>
                  <a:srgbClr val="009900"/>
                </a:solidFill>
              </a:rPr>
              <a:t>個</a:t>
            </a:r>
            <a:endParaRPr lang="en-US" altLang="zh-TW" b="1">
              <a:solidFill>
                <a:srgbClr val="009900"/>
              </a:solidFill>
            </a:endParaRPr>
          </a:p>
          <a:p>
            <a:r>
              <a:rPr lang="zh-TW" altLang="en-US" b="1">
                <a:solidFill>
                  <a:srgbClr val="009900"/>
                </a:solidFill>
              </a:rPr>
              <a:t>若某地有人罹癌，不見得表示異常</a:t>
            </a:r>
          </a:p>
        </p:txBody>
      </p:sp>
      <p:pic>
        <p:nvPicPr>
          <p:cNvPr id="47108" name="圖片 1">
            <a:extLst>
              <a:ext uri="{FF2B5EF4-FFF2-40B4-BE49-F238E27FC236}">
                <a16:creationId xmlns:a16="http://schemas.microsoft.com/office/drawing/2014/main" id="{77A5DD55-AE9F-4BDA-9E0E-930400A9A7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289425"/>
            <a:ext cx="386397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472A4C2-5FA0-4D47-BB75-09DD70167E5C}"/>
              </a:ext>
            </a:extLst>
          </p:cNvPr>
          <p:cNvSpPr>
            <a:spLocks noGrp="1" noChangeArrowheads="1"/>
          </p:cNvSpPr>
          <p:nvPr>
            <p:ph type="title"/>
          </p:nvPr>
        </p:nvSpPr>
        <p:spPr>
          <a:xfrm>
            <a:off x="533400" y="609600"/>
            <a:ext cx="8229600" cy="1811338"/>
          </a:xfrm>
        </p:spPr>
        <p:txBody>
          <a:bodyPr/>
          <a:lstStyle/>
          <a:p>
            <a:pPr algn="l" eaLnBrk="1" hangingPunct="1"/>
            <a:r>
              <a:rPr lang="zh-TW" altLang="en-US" b="1">
                <a:solidFill>
                  <a:srgbClr val="C00000"/>
                </a:solidFill>
                <a:latin typeface="新細明體" panose="02020500000000000000" pitchFamily="18" charset="-120"/>
              </a:rPr>
              <a:t>恐慌</a:t>
            </a:r>
            <a:r>
              <a:rPr lang="en-US" altLang="zh-TW" b="1">
                <a:solidFill>
                  <a:srgbClr val="C00000"/>
                </a:solidFill>
              </a:rPr>
              <a:t>-4</a:t>
            </a:r>
            <a:br>
              <a:rPr lang="en-US" altLang="zh-TW" b="1">
                <a:solidFill>
                  <a:srgbClr val="C00000"/>
                </a:solidFill>
              </a:rPr>
            </a:br>
            <a:r>
              <a:rPr lang="zh-TW" altLang="en-US" sz="3200" b="1">
                <a:solidFill>
                  <a:srgbClr val="0000FF"/>
                </a:solidFill>
              </a:rPr>
              <a:t>其實是「錯誤認知」在傷害民眾（非電磁波）</a:t>
            </a:r>
            <a:endParaRPr lang="zh-TW" altLang="en-US" sz="3200">
              <a:solidFill>
                <a:srgbClr val="0000FF"/>
              </a:solidFill>
            </a:endParaRPr>
          </a:p>
        </p:txBody>
      </p:sp>
      <p:sp>
        <p:nvSpPr>
          <p:cNvPr id="48131" name="Rectangle 3">
            <a:extLst>
              <a:ext uri="{FF2B5EF4-FFF2-40B4-BE49-F238E27FC236}">
                <a16:creationId xmlns:a16="http://schemas.microsoft.com/office/drawing/2014/main" id="{7A94ADF1-B0C5-424B-9EE3-84C910FE4C36}"/>
              </a:ext>
            </a:extLst>
          </p:cNvPr>
          <p:cNvSpPr>
            <a:spLocks noGrp="1" noChangeArrowheads="1"/>
          </p:cNvSpPr>
          <p:nvPr>
            <p:ph type="body" idx="1"/>
          </p:nvPr>
        </p:nvSpPr>
        <p:spPr/>
        <p:txBody>
          <a:bodyPr/>
          <a:lstStyle/>
          <a:p>
            <a:pPr eaLnBrk="1" hangingPunct="1">
              <a:buFontTx/>
              <a:buNone/>
            </a:pPr>
            <a:r>
              <a:rPr lang="en-US" altLang="zh-TW" sz="2800" b="1">
                <a:solidFill>
                  <a:srgbClr val="0000FF"/>
                </a:solidFill>
              </a:rPr>
              <a:t>  </a:t>
            </a:r>
          </a:p>
          <a:p>
            <a:pPr eaLnBrk="1" hangingPunct="1">
              <a:buFontTx/>
              <a:buNone/>
            </a:pPr>
            <a:r>
              <a:rPr lang="zh-TW" altLang="en-US" sz="3600" b="1">
                <a:solidFill>
                  <a:srgbClr val="00CC00"/>
                </a:solidFill>
              </a:rPr>
              <a:t>    </a:t>
            </a:r>
            <a:r>
              <a:rPr lang="zh-TW" altLang="en-US" sz="3600" b="1">
                <a:solidFill>
                  <a:srgbClr val="00B050"/>
                </a:solidFill>
              </a:rPr>
              <a:t>每天生不如死         </a:t>
            </a:r>
            <a:r>
              <a:rPr lang="en-US" altLang="zh-TW" sz="3600" b="1">
                <a:solidFill>
                  <a:srgbClr val="00B050"/>
                </a:solidFill>
              </a:rPr>
              <a:t>2</a:t>
            </a:r>
            <a:r>
              <a:rPr lang="zh-TW" altLang="en-US" sz="3600" b="1">
                <a:solidFill>
                  <a:srgbClr val="00B050"/>
                </a:solidFill>
              </a:rPr>
              <a:t>年睡荒郊  </a:t>
            </a:r>
            <a:r>
              <a:rPr lang="en-US" altLang="zh-TW" sz="2000" b="1"/>
              <a:t>2006</a:t>
            </a:r>
          </a:p>
        </p:txBody>
      </p:sp>
      <p:sp>
        <p:nvSpPr>
          <p:cNvPr id="48132" name="Rectangle 5">
            <a:extLst>
              <a:ext uri="{FF2B5EF4-FFF2-40B4-BE49-F238E27FC236}">
                <a16:creationId xmlns:a16="http://schemas.microsoft.com/office/drawing/2014/main" id="{2222698A-9502-4F04-B490-DA0A94386306}"/>
              </a:ext>
            </a:extLst>
          </p:cNvPr>
          <p:cNvSpPr>
            <a:spLocks noChangeArrowheads="1"/>
          </p:cNvSpPr>
          <p:nvPr/>
        </p:nvSpPr>
        <p:spPr bwMode="auto">
          <a:xfrm>
            <a:off x="3224213" y="2427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pic>
        <p:nvPicPr>
          <p:cNvPr id="48133" name="Picture 7">
            <a:extLst>
              <a:ext uri="{FF2B5EF4-FFF2-40B4-BE49-F238E27FC236}">
                <a16:creationId xmlns:a16="http://schemas.microsoft.com/office/drawing/2014/main" id="{198BE77F-B5FD-43C3-8770-FC5AD8151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3233738"/>
            <a:ext cx="381635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descr="C:\Users\Lin\Documents\My Documents\EMF\emf圖\過敏-3.jpg">
            <a:extLst>
              <a:ext uri="{FF2B5EF4-FFF2-40B4-BE49-F238E27FC236}">
                <a16:creationId xmlns:a16="http://schemas.microsoft.com/office/drawing/2014/main" id="{C589B520-E853-46B7-B339-B5464631C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3213100"/>
            <a:ext cx="3529013"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90C3924-5A86-4DBB-A1F5-BB79F49059B2}"/>
              </a:ext>
            </a:extLst>
          </p:cNvPr>
          <p:cNvSpPr>
            <a:spLocks noGrp="1" noChangeArrowheads="1"/>
          </p:cNvSpPr>
          <p:nvPr>
            <p:ph type="title"/>
          </p:nvPr>
        </p:nvSpPr>
        <p:spPr/>
        <p:txBody>
          <a:bodyPr/>
          <a:lstStyle/>
          <a:p>
            <a:pPr eaLnBrk="1" hangingPunct="1"/>
            <a:r>
              <a:rPr lang="zh-TW" altLang="en-US" sz="8800" b="1">
                <a:solidFill>
                  <a:srgbClr val="3333FF"/>
                </a:solidFill>
                <a:latin typeface="Arial" panose="020B0604020202020204" pitchFamily="34" charset="0"/>
                <a:cs typeface="Arial" panose="020B0604020202020204" pitchFamily="34" charset="0"/>
              </a:rPr>
              <a:t>商機</a:t>
            </a:r>
            <a:r>
              <a:rPr lang="zh-TW" altLang="en-US" sz="5400" b="1">
                <a:solidFill>
                  <a:srgbClr val="3333FF"/>
                </a:solidFill>
                <a:latin typeface="Arial" panose="020B0604020202020204" pitchFamily="34" charset="0"/>
                <a:cs typeface="Arial" panose="020B0604020202020204" pitchFamily="34" charset="0"/>
              </a:rPr>
              <a:t> </a:t>
            </a:r>
            <a:r>
              <a:rPr lang="zh-TW" altLang="en-US" sz="2400" b="1">
                <a:solidFill>
                  <a:srgbClr val="3333FF"/>
                </a:solidFill>
                <a:latin typeface="Arial" panose="020B0604020202020204" pitchFamily="34" charset="0"/>
                <a:cs typeface="Arial" panose="020B0604020202020204" pitchFamily="34" charset="0"/>
              </a:rPr>
              <a:t>擋掉有害的手機電磁波 </a:t>
            </a:r>
            <a:r>
              <a:rPr lang="en-US" altLang="zh-TW" sz="1600" b="1">
                <a:solidFill>
                  <a:schemeClr val="tx1"/>
                </a:solidFill>
                <a:latin typeface="Arial" panose="020B0604020202020204" pitchFamily="34" charset="0"/>
              </a:rPr>
              <a:t>$24</a:t>
            </a:r>
          </a:p>
        </p:txBody>
      </p:sp>
      <p:pic>
        <p:nvPicPr>
          <p:cNvPr id="50179" name="Picture 4">
            <a:extLst>
              <a:ext uri="{FF2B5EF4-FFF2-40B4-BE49-F238E27FC236}">
                <a16:creationId xmlns:a16="http://schemas.microsoft.com/office/drawing/2014/main" id="{3BF4917A-4122-48DF-993E-CB47C1EE1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81200"/>
            <a:ext cx="54864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D51A065-5143-4B08-90C5-A5A4DB8C344E}"/>
              </a:ext>
            </a:extLst>
          </p:cNvPr>
          <p:cNvSpPr>
            <a:spLocks noGrp="1" noChangeArrowheads="1"/>
          </p:cNvSpPr>
          <p:nvPr>
            <p:ph type="title"/>
          </p:nvPr>
        </p:nvSpPr>
        <p:spPr/>
        <p:txBody>
          <a:bodyPr/>
          <a:lstStyle/>
          <a:p>
            <a:r>
              <a:rPr lang="zh-TW" altLang="en-US" sz="7200" b="1">
                <a:solidFill>
                  <a:srgbClr val="A50021"/>
                </a:solidFill>
              </a:rPr>
              <a:t>（可見）</a:t>
            </a:r>
            <a:r>
              <a:rPr lang="zh-TW" altLang="en-US" sz="9600" b="1">
                <a:solidFill>
                  <a:srgbClr val="A50021"/>
                </a:solidFill>
              </a:rPr>
              <a:t>光 </a:t>
            </a:r>
            <a:r>
              <a:rPr lang="zh-TW" altLang="en-US" b="1">
                <a:solidFill>
                  <a:srgbClr val="0000FF"/>
                </a:solidFill>
              </a:rPr>
              <a:t>紫外光</a:t>
            </a:r>
          </a:p>
        </p:txBody>
      </p:sp>
      <p:pic>
        <p:nvPicPr>
          <p:cNvPr id="52227" name="Picture 3" descr="radiation">
            <a:extLst>
              <a:ext uri="{FF2B5EF4-FFF2-40B4-BE49-F238E27FC236}">
                <a16:creationId xmlns:a16="http://schemas.microsoft.com/office/drawing/2014/main" id="{5A363108-FD92-4E61-8783-674C24BD27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2621" b="3534"/>
          <a:stretch>
            <a:fillRect/>
          </a:stretch>
        </p:blipFill>
        <p:spPr>
          <a:xfrm>
            <a:off x="838200" y="1752600"/>
            <a:ext cx="7488238" cy="4184650"/>
          </a:xfrm>
        </p:spPr>
      </p:pic>
      <p:sp>
        <p:nvSpPr>
          <p:cNvPr id="52228" name="Oval 4">
            <a:extLst>
              <a:ext uri="{FF2B5EF4-FFF2-40B4-BE49-F238E27FC236}">
                <a16:creationId xmlns:a16="http://schemas.microsoft.com/office/drawing/2014/main" id="{5E31416A-905C-4808-BFAF-885B7CDC4ABC}"/>
              </a:ext>
            </a:extLst>
          </p:cNvPr>
          <p:cNvSpPr>
            <a:spLocks noChangeArrowheads="1"/>
          </p:cNvSpPr>
          <p:nvPr/>
        </p:nvSpPr>
        <p:spPr bwMode="auto">
          <a:xfrm>
            <a:off x="5715000" y="2514600"/>
            <a:ext cx="914400" cy="2209800"/>
          </a:xfrm>
          <a:prstGeom prst="ellipse">
            <a:avLst/>
          </a:prstGeom>
          <a:noFill/>
          <a:ln w="762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A75ECDCC-5F89-4B7D-863D-8FDD91E7CEE1}"/>
              </a:ext>
            </a:extLst>
          </p:cNvPr>
          <p:cNvSpPr>
            <a:spLocks noGrp="1" noChangeArrowheads="1"/>
          </p:cNvSpPr>
          <p:nvPr>
            <p:ph type="body" idx="1"/>
          </p:nvPr>
        </p:nvSpPr>
        <p:spPr>
          <a:xfrm>
            <a:off x="685800" y="457200"/>
            <a:ext cx="7772400" cy="2362200"/>
          </a:xfrm>
        </p:spPr>
        <p:txBody>
          <a:bodyPr/>
          <a:lstStyle/>
          <a:p>
            <a:pPr eaLnBrk="1" hangingPunct="1"/>
            <a:r>
              <a:rPr lang="zh-TW" altLang="en-US" b="1">
                <a:solidFill>
                  <a:srgbClr val="009900"/>
                </a:solidFill>
                <a:latin typeface="新細明體" panose="02020500000000000000" pitchFamily="18" charset="-120"/>
              </a:rPr>
              <a:t>陽光中的</a:t>
            </a:r>
            <a:r>
              <a:rPr lang="en-US" altLang="zh-TW" b="1">
                <a:solidFill>
                  <a:srgbClr val="009900"/>
                </a:solidFill>
              </a:rPr>
              <a:t>A</a:t>
            </a:r>
            <a:r>
              <a:rPr lang="zh-TW" altLang="en-US" b="1">
                <a:solidFill>
                  <a:srgbClr val="009900"/>
                </a:solidFill>
                <a:latin typeface="新細明體" panose="02020500000000000000" pitchFamily="18" charset="-120"/>
              </a:rPr>
              <a:t>型紫外線會將皮膚曬成褐色（老化射線）</a:t>
            </a:r>
          </a:p>
          <a:p>
            <a:pPr eaLnBrk="1" hangingPunct="1"/>
            <a:r>
              <a:rPr lang="en-US" altLang="zh-TW" b="1">
                <a:solidFill>
                  <a:srgbClr val="009900"/>
                </a:solidFill>
              </a:rPr>
              <a:t>B</a:t>
            </a:r>
            <a:r>
              <a:rPr lang="zh-TW" altLang="en-US" b="1">
                <a:solidFill>
                  <a:srgbClr val="009900"/>
                </a:solidFill>
                <a:latin typeface="新細明體" panose="02020500000000000000" pitchFamily="18" charset="-120"/>
              </a:rPr>
              <a:t>型紫外線能讓皮膚變紅、穿透到皮膚深層，傷害</a:t>
            </a:r>
            <a:r>
              <a:rPr lang="en-US" altLang="zh-TW" b="1">
                <a:solidFill>
                  <a:srgbClr val="009900"/>
                </a:solidFill>
              </a:rPr>
              <a:t>DNA</a:t>
            </a:r>
            <a:r>
              <a:rPr lang="zh-TW" altLang="en-US" b="1">
                <a:solidFill>
                  <a:srgbClr val="009900"/>
                </a:solidFill>
                <a:latin typeface="新細明體" panose="02020500000000000000" pitchFamily="18" charset="-120"/>
              </a:rPr>
              <a:t>與免疫系統（灼曬射線）</a:t>
            </a:r>
            <a:r>
              <a:rPr lang="zh-TW" altLang="en-US" sz="4000">
                <a:solidFill>
                  <a:schemeClr val="tx2"/>
                </a:solidFill>
              </a:rPr>
              <a:t> </a:t>
            </a:r>
          </a:p>
        </p:txBody>
      </p:sp>
      <p:pic>
        <p:nvPicPr>
          <p:cNvPr id="53251" name="Picture 3">
            <a:extLst>
              <a:ext uri="{FF2B5EF4-FFF2-40B4-BE49-F238E27FC236}">
                <a16:creationId xmlns:a16="http://schemas.microsoft.com/office/drawing/2014/main" id="{BC5E19F3-4F65-4048-B9FD-93D7D6DD7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124200"/>
            <a:ext cx="628015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a:extLst>
              <a:ext uri="{FF2B5EF4-FFF2-40B4-BE49-F238E27FC236}">
                <a16:creationId xmlns:a16="http://schemas.microsoft.com/office/drawing/2014/main" id="{9A1D7979-7717-4661-99BE-5CA064BAD21A}"/>
              </a:ext>
            </a:extLst>
          </p:cNvPr>
          <p:cNvSpPr>
            <a:spLocks noGrp="1" noChangeArrowheads="1"/>
          </p:cNvSpPr>
          <p:nvPr>
            <p:ph type="title"/>
          </p:nvPr>
        </p:nvSpPr>
        <p:spPr/>
        <p:txBody>
          <a:bodyPr/>
          <a:lstStyle/>
          <a:p>
            <a:pPr eaLnBrk="1" hangingPunct="1"/>
            <a:r>
              <a:rPr lang="zh-TW" altLang="en-US" sz="8800" b="1">
                <a:solidFill>
                  <a:srgbClr val="0000FF"/>
                </a:solidFill>
                <a:latin typeface="新細明體" panose="02020500000000000000" pitchFamily="18" charset="-120"/>
              </a:rPr>
              <a:t>防曬油</a:t>
            </a:r>
            <a:r>
              <a:rPr lang="zh-TW" altLang="en-US" sz="4800" b="1">
                <a:solidFill>
                  <a:srgbClr val="0000FF"/>
                </a:solidFill>
                <a:latin typeface="新細明體" panose="02020500000000000000" pitchFamily="18" charset="-120"/>
              </a:rPr>
              <a:t> 防紫外線一法</a:t>
            </a:r>
          </a:p>
        </p:txBody>
      </p:sp>
      <p:sp>
        <p:nvSpPr>
          <p:cNvPr id="55299" name="Rectangle 1027">
            <a:extLst>
              <a:ext uri="{FF2B5EF4-FFF2-40B4-BE49-F238E27FC236}">
                <a16:creationId xmlns:a16="http://schemas.microsoft.com/office/drawing/2014/main" id="{A6B4F20B-FD26-4E5B-BFDE-578E80879680}"/>
              </a:ext>
            </a:extLst>
          </p:cNvPr>
          <p:cNvSpPr>
            <a:spLocks noGrp="1" noChangeArrowheads="1"/>
          </p:cNvSpPr>
          <p:nvPr>
            <p:ph type="body" idx="1"/>
          </p:nvPr>
        </p:nvSpPr>
        <p:spPr>
          <a:xfrm>
            <a:off x="685800" y="1905000"/>
            <a:ext cx="5334000" cy="3733800"/>
          </a:xfrm>
        </p:spPr>
        <p:txBody>
          <a:bodyPr/>
          <a:lstStyle/>
          <a:p>
            <a:pPr eaLnBrk="1" hangingPunct="1">
              <a:lnSpc>
                <a:spcPct val="90000"/>
              </a:lnSpc>
            </a:pPr>
            <a:r>
              <a:rPr lang="zh-TW" altLang="en-US" b="1">
                <a:solidFill>
                  <a:srgbClr val="009900"/>
                </a:solidFill>
                <a:latin typeface="新細明體" panose="02020500000000000000" pitchFamily="18" charset="-120"/>
              </a:rPr>
              <a:t>防曬係數（</a:t>
            </a:r>
            <a:r>
              <a:rPr lang="en-US" altLang="zh-TW" b="1">
                <a:solidFill>
                  <a:srgbClr val="009900"/>
                </a:solidFill>
              </a:rPr>
              <a:t>SPF</a:t>
            </a:r>
            <a:r>
              <a:rPr lang="zh-TW" altLang="en-US" b="1">
                <a:solidFill>
                  <a:srgbClr val="009900"/>
                </a:solidFill>
                <a:latin typeface="新細明體" panose="02020500000000000000" pitchFamily="18" charset="-120"/>
              </a:rPr>
              <a:t>）：擦防曬油後出現曬傷所需的時間，與沒擦而曬傷所需時間之比</a:t>
            </a:r>
            <a:r>
              <a:rPr lang="zh-TW" altLang="en-US" b="1">
                <a:solidFill>
                  <a:srgbClr val="009900"/>
                </a:solidFill>
              </a:rPr>
              <a:t> </a:t>
            </a:r>
          </a:p>
          <a:p>
            <a:pPr eaLnBrk="1" hangingPunct="1">
              <a:lnSpc>
                <a:spcPct val="90000"/>
              </a:lnSpc>
            </a:pPr>
            <a:r>
              <a:rPr lang="zh-TW" altLang="en-US" b="1">
                <a:solidFill>
                  <a:srgbClr val="009900"/>
                </a:solidFill>
                <a:latin typeface="新細明體" panose="02020500000000000000" pitchFamily="18" charset="-120"/>
              </a:rPr>
              <a:t>沒擦而在</a:t>
            </a:r>
            <a:r>
              <a:rPr lang="en-US" altLang="zh-TW" b="1">
                <a:solidFill>
                  <a:srgbClr val="009900"/>
                </a:solidFill>
              </a:rPr>
              <a:t>2</a:t>
            </a:r>
            <a:r>
              <a:rPr lang="zh-TW" altLang="en-US" b="1">
                <a:solidFill>
                  <a:srgbClr val="009900"/>
                </a:solidFill>
                <a:latin typeface="新細明體" panose="02020500000000000000" pitchFamily="18" charset="-120"/>
              </a:rPr>
              <a:t>小時後曬傷，擦過而在</a:t>
            </a:r>
            <a:r>
              <a:rPr lang="en-US" altLang="zh-TW" b="1">
                <a:solidFill>
                  <a:srgbClr val="009900"/>
                </a:solidFill>
              </a:rPr>
              <a:t>12</a:t>
            </a:r>
            <a:r>
              <a:rPr lang="zh-TW" altLang="en-US" b="1">
                <a:solidFill>
                  <a:srgbClr val="009900"/>
                </a:solidFill>
                <a:latin typeface="新細明體" panose="02020500000000000000" pitchFamily="18" charset="-120"/>
              </a:rPr>
              <a:t>小時後曬傷，則此防曬油的防曬係數等於</a:t>
            </a:r>
            <a:r>
              <a:rPr lang="en-US" altLang="zh-TW" b="1">
                <a:solidFill>
                  <a:srgbClr val="009900"/>
                </a:solidFill>
              </a:rPr>
              <a:t>12</a:t>
            </a:r>
            <a:r>
              <a:rPr lang="en-US" altLang="zh-TW" b="1">
                <a:solidFill>
                  <a:srgbClr val="009900"/>
                </a:solidFill>
                <a:latin typeface="新細明體" panose="02020500000000000000" pitchFamily="18" charset="-120"/>
              </a:rPr>
              <a:t>÷</a:t>
            </a:r>
            <a:r>
              <a:rPr lang="en-US" altLang="zh-TW" b="1">
                <a:solidFill>
                  <a:srgbClr val="009900"/>
                </a:solidFill>
              </a:rPr>
              <a:t>2=6 </a:t>
            </a:r>
            <a:endParaRPr lang="zh-TW" altLang="en-US" b="1">
              <a:solidFill>
                <a:srgbClr val="009900"/>
              </a:solidFill>
              <a:latin typeface="新細明體" panose="02020500000000000000" pitchFamily="18" charset="-120"/>
            </a:endParaRPr>
          </a:p>
        </p:txBody>
      </p:sp>
      <p:graphicFrame>
        <p:nvGraphicFramePr>
          <p:cNvPr id="55300" name="Object 1028">
            <a:extLst>
              <a:ext uri="{FF2B5EF4-FFF2-40B4-BE49-F238E27FC236}">
                <a16:creationId xmlns:a16="http://schemas.microsoft.com/office/drawing/2014/main" id="{40F88388-FC20-4A91-B6B2-D714D9E8D184}"/>
              </a:ext>
            </a:extLst>
          </p:cNvPr>
          <p:cNvGraphicFramePr>
            <a:graphicFrameLocks noChangeAspect="1"/>
          </p:cNvGraphicFramePr>
          <p:nvPr/>
        </p:nvGraphicFramePr>
        <p:xfrm>
          <a:off x="3200400" y="2514600"/>
          <a:ext cx="2743200" cy="1828800"/>
        </p:xfrm>
        <a:graphic>
          <a:graphicData uri="http://schemas.openxmlformats.org/presentationml/2006/ole">
            <mc:AlternateContent xmlns:mc="http://schemas.openxmlformats.org/markup-compatibility/2006">
              <mc:Choice xmlns:v="urn:schemas-microsoft-com:vml" Requires="v">
                <p:oleObj spid="_x0000_s55303" name="圖片" r:id="rId4" imgW="2743200" imgH="1828800" progId="Word.Picture.8">
                  <p:embed/>
                </p:oleObj>
              </mc:Choice>
              <mc:Fallback>
                <p:oleObj name="圖片" r:id="rId4" imgW="2743200" imgH="1828800" progId="Word.Picture.8">
                  <p:embed/>
                  <p:pic>
                    <p:nvPicPr>
                      <p:cNvPr id="0"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514600"/>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1029">
            <a:extLst>
              <a:ext uri="{FF2B5EF4-FFF2-40B4-BE49-F238E27FC236}">
                <a16:creationId xmlns:a16="http://schemas.microsoft.com/office/drawing/2014/main" id="{1C2414CA-2930-4AE8-B1BD-C8A752101434}"/>
              </a:ext>
            </a:extLst>
          </p:cNvPr>
          <p:cNvGraphicFramePr>
            <a:graphicFrameLocks noChangeAspect="1"/>
          </p:cNvGraphicFramePr>
          <p:nvPr/>
        </p:nvGraphicFramePr>
        <p:xfrm>
          <a:off x="3200400" y="2514600"/>
          <a:ext cx="2743200" cy="1828800"/>
        </p:xfrm>
        <a:graphic>
          <a:graphicData uri="http://schemas.openxmlformats.org/presentationml/2006/ole">
            <mc:AlternateContent xmlns:mc="http://schemas.openxmlformats.org/markup-compatibility/2006">
              <mc:Choice xmlns:v="urn:schemas-microsoft-com:vml" Requires="v">
                <p:oleObj spid="_x0000_s55304" name="圖片" r:id="rId6" imgW="2743200" imgH="1828800" progId="Word.Picture.8">
                  <p:embed/>
                </p:oleObj>
              </mc:Choice>
              <mc:Fallback>
                <p:oleObj name="圖片" r:id="rId6" imgW="2743200" imgH="1828800" progId="Word.Picture.8">
                  <p:embed/>
                  <p:pic>
                    <p:nvPicPr>
                      <p:cNvPr id="0" name="Object 10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514600"/>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5302" name="Picture 1030" descr="image002">
            <a:extLst>
              <a:ext uri="{FF2B5EF4-FFF2-40B4-BE49-F238E27FC236}">
                <a16:creationId xmlns:a16="http://schemas.microsoft.com/office/drawing/2014/main" id="{75F4C38D-1690-44D8-BCB0-706A4D2A55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1750" y="3200400"/>
            <a:ext cx="22066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6100EF4-560E-4282-90FE-958111961ED5}"/>
              </a:ext>
            </a:extLst>
          </p:cNvPr>
          <p:cNvSpPr>
            <a:spLocks noGrp="1" noChangeArrowheads="1"/>
          </p:cNvSpPr>
          <p:nvPr>
            <p:ph type="title"/>
          </p:nvPr>
        </p:nvSpPr>
        <p:spPr/>
        <p:txBody>
          <a:bodyPr/>
          <a:lstStyle/>
          <a:p>
            <a:pPr eaLnBrk="1" hangingPunct="1"/>
            <a:r>
              <a:rPr lang="zh-TW" altLang="en-US" sz="6000" b="1">
                <a:solidFill>
                  <a:srgbClr val="0000FF"/>
                </a:solidFill>
              </a:rPr>
              <a:t>成本效益何在</a:t>
            </a:r>
            <a:r>
              <a:rPr lang="zh-TW" altLang="en-US" sz="6000" b="1">
                <a:solidFill>
                  <a:srgbClr val="0000FF"/>
                </a:solidFill>
                <a:latin typeface="新細明體" panose="02020500000000000000" pitchFamily="18" charset="-120"/>
              </a:rPr>
              <a:t>？</a:t>
            </a:r>
            <a:endParaRPr lang="zh-TW" altLang="en-US" sz="6000" b="1">
              <a:solidFill>
                <a:srgbClr val="0000FF"/>
              </a:solidFill>
            </a:endParaRPr>
          </a:p>
        </p:txBody>
      </p:sp>
      <p:sp>
        <p:nvSpPr>
          <p:cNvPr id="57347" name="Rectangle 3">
            <a:extLst>
              <a:ext uri="{FF2B5EF4-FFF2-40B4-BE49-F238E27FC236}">
                <a16:creationId xmlns:a16="http://schemas.microsoft.com/office/drawing/2014/main" id="{8916EB14-98B9-40E2-B476-6E666CD1CC41}"/>
              </a:ext>
            </a:extLst>
          </p:cNvPr>
          <p:cNvSpPr>
            <a:spLocks noGrp="1" noChangeArrowheads="1"/>
          </p:cNvSpPr>
          <p:nvPr>
            <p:ph type="body" idx="1"/>
          </p:nvPr>
        </p:nvSpPr>
        <p:spPr>
          <a:xfrm>
            <a:off x="685800" y="1981200"/>
            <a:ext cx="4724400" cy="4114800"/>
          </a:xfrm>
        </p:spPr>
        <p:txBody>
          <a:bodyPr/>
          <a:lstStyle/>
          <a:p>
            <a:pPr eaLnBrk="1" hangingPunct="1">
              <a:lnSpc>
                <a:spcPct val="90000"/>
              </a:lnSpc>
            </a:pPr>
            <a:r>
              <a:rPr lang="zh-TW" altLang="en-US" sz="4000" b="1">
                <a:solidFill>
                  <a:srgbClr val="009900"/>
                </a:solidFill>
                <a:latin typeface="新細明體" panose="02020500000000000000" pitchFamily="18" charset="-120"/>
              </a:rPr>
              <a:t>一般人常誤認</a:t>
            </a:r>
            <a:r>
              <a:rPr lang="en-US" altLang="zh-TW" sz="4000" b="1">
                <a:solidFill>
                  <a:srgbClr val="009900"/>
                </a:solidFill>
              </a:rPr>
              <a:t>SPF 30</a:t>
            </a:r>
            <a:r>
              <a:rPr lang="zh-TW" altLang="en-US" sz="4000" b="1">
                <a:solidFill>
                  <a:srgbClr val="009900"/>
                </a:solidFill>
                <a:latin typeface="新細明體" panose="02020500000000000000" pitchFamily="18" charset="-120"/>
              </a:rPr>
              <a:t>的防曬效果是</a:t>
            </a:r>
            <a:r>
              <a:rPr lang="en-US" altLang="zh-TW" sz="4000" b="1">
                <a:solidFill>
                  <a:srgbClr val="009900"/>
                </a:solidFill>
              </a:rPr>
              <a:t>SPF 15</a:t>
            </a:r>
            <a:r>
              <a:rPr lang="zh-TW" altLang="en-US" sz="4000" b="1">
                <a:solidFill>
                  <a:srgbClr val="009900"/>
                </a:solidFill>
                <a:latin typeface="新細明體" panose="02020500000000000000" pitchFamily="18" charset="-120"/>
              </a:rPr>
              <a:t>的兩倍。</a:t>
            </a:r>
          </a:p>
          <a:p>
            <a:pPr eaLnBrk="1" hangingPunct="1">
              <a:lnSpc>
                <a:spcPct val="90000"/>
              </a:lnSpc>
            </a:pPr>
            <a:r>
              <a:rPr lang="zh-TW" altLang="en-US" sz="4000" b="1">
                <a:solidFill>
                  <a:srgbClr val="009900"/>
                </a:solidFill>
                <a:latin typeface="新細明體" panose="02020500000000000000" pitchFamily="18" charset="-120"/>
              </a:rPr>
              <a:t>前者擋掉</a:t>
            </a:r>
            <a:r>
              <a:rPr lang="en-US" altLang="zh-TW" sz="4000" b="1">
                <a:solidFill>
                  <a:srgbClr val="009900"/>
                </a:solidFill>
              </a:rPr>
              <a:t>97%</a:t>
            </a:r>
            <a:r>
              <a:rPr lang="zh-TW" altLang="en-US" sz="4000" b="1">
                <a:solidFill>
                  <a:srgbClr val="009900"/>
                </a:solidFill>
                <a:latin typeface="新細明體" panose="02020500000000000000" pitchFamily="18" charset="-120"/>
              </a:rPr>
              <a:t>的紫外線，而後者擋掉</a:t>
            </a:r>
            <a:r>
              <a:rPr lang="en-US" altLang="zh-TW" sz="4000" b="1">
                <a:solidFill>
                  <a:srgbClr val="009900"/>
                </a:solidFill>
              </a:rPr>
              <a:t>93%</a:t>
            </a:r>
            <a:r>
              <a:rPr lang="zh-TW" altLang="en-US" sz="4000" b="1">
                <a:solidFill>
                  <a:srgbClr val="009900"/>
                </a:solidFill>
                <a:latin typeface="新細明體" panose="02020500000000000000" pitchFamily="18" charset="-120"/>
              </a:rPr>
              <a:t>，兩者僅差</a:t>
            </a:r>
            <a:r>
              <a:rPr lang="en-US" altLang="zh-TW" sz="4000" b="1">
                <a:solidFill>
                  <a:srgbClr val="009900"/>
                </a:solidFill>
              </a:rPr>
              <a:t>4%</a:t>
            </a:r>
            <a:r>
              <a:rPr lang="zh-TW" altLang="en-US" sz="4000" b="1">
                <a:solidFill>
                  <a:srgbClr val="009900"/>
                </a:solidFill>
                <a:latin typeface="新細明體" panose="02020500000000000000" pitchFamily="18" charset="-120"/>
              </a:rPr>
              <a:t>。 </a:t>
            </a:r>
            <a:r>
              <a:rPr lang="en-US" altLang="zh-TW" sz="2400" b="1"/>
              <a:t>SPF15</a:t>
            </a:r>
            <a:r>
              <a:rPr lang="zh-TW" altLang="en-US" sz="2400" b="1">
                <a:latin typeface="新細明體" panose="02020500000000000000" pitchFamily="18" charset="-120"/>
              </a:rPr>
              <a:t>的保護已夠</a:t>
            </a:r>
          </a:p>
        </p:txBody>
      </p:sp>
      <p:graphicFrame>
        <p:nvGraphicFramePr>
          <p:cNvPr id="57348" name="Object 0">
            <a:extLst>
              <a:ext uri="{FF2B5EF4-FFF2-40B4-BE49-F238E27FC236}">
                <a16:creationId xmlns:a16="http://schemas.microsoft.com/office/drawing/2014/main" id="{B8550BC3-BCD5-428D-8B1F-DE7C9AEF2659}"/>
              </a:ext>
            </a:extLst>
          </p:cNvPr>
          <p:cNvGraphicFramePr>
            <a:graphicFrameLocks noChangeAspect="1"/>
          </p:cNvGraphicFramePr>
          <p:nvPr/>
        </p:nvGraphicFramePr>
        <p:xfrm>
          <a:off x="3200400" y="2514600"/>
          <a:ext cx="2743200" cy="1828800"/>
        </p:xfrm>
        <a:graphic>
          <a:graphicData uri="http://schemas.openxmlformats.org/presentationml/2006/ole">
            <mc:AlternateContent xmlns:mc="http://schemas.openxmlformats.org/markup-compatibility/2006">
              <mc:Choice xmlns:v="urn:schemas-microsoft-com:vml" Requires="v">
                <p:oleObj spid="_x0000_s57350" name="圖片" r:id="rId4" imgW="2743200" imgH="1828800" progId="Word.Picture.8">
                  <p:embed/>
                </p:oleObj>
              </mc:Choice>
              <mc:Fallback>
                <p:oleObj name="圖片" r:id="rId4" imgW="2743200" imgH="1828800" progId="Word.Picture.8">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514600"/>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7349" name="Picture 5" descr="C:\Documents and Settings\lin\My Documents\My Pictures\p1.jpg">
            <a:extLst>
              <a:ext uri="{FF2B5EF4-FFF2-40B4-BE49-F238E27FC236}">
                <a16:creationId xmlns:a16="http://schemas.microsoft.com/office/drawing/2014/main" id="{9A666321-D5DE-4A13-8433-F3C73D593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2743200"/>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F16C03C6-6DFA-40C5-9C2D-27B84E496772}"/>
              </a:ext>
            </a:extLst>
          </p:cNvPr>
          <p:cNvSpPr>
            <a:spLocks noGrp="1" noChangeArrowheads="1"/>
          </p:cNvSpPr>
          <p:nvPr>
            <p:ph type="title"/>
          </p:nvPr>
        </p:nvSpPr>
        <p:spPr/>
        <p:txBody>
          <a:bodyPr/>
          <a:lstStyle/>
          <a:p>
            <a:pPr eaLnBrk="1" hangingPunct="1"/>
            <a:r>
              <a:rPr lang="zh-TW" altLang="en-US" sz="5200" b="1">
                <a:solidFill>
                  <a:srgbClr val="0000FF"/>
                </a:solidFill>
                <a:latin typeface="新細明體" panose="02020500000000000000" pitchFamily="18" charset="-120"/>
              </a:rPr>
              <a:t>每天幾分鐘日照有益健康</a:t>
            </a:r>
          </a:p>
        </p:txBody>
      </p:sp>
      <p:sp>
        <p:nvSpPr>
          <p:cNvPr id="59395" name="Rectangle 3">
            <a:extLst>
              <a:ext uri="{FF2B5EF4-FFF2-40B4-BE49-F238E27FC236}">
                <a16:creationId xmlns:a16="http://schemas.microsoft.com/office/drawing/2014/main" id="{824BB4DE-308E-429B-BC3E-E666D275F468}"/>
              </a:ext>
            </a:extLst>
          </p:cNvPr>
          <p:cNvSpPr>
            <a:spLocks noGrp="1" noChangeArrowheads="1"/>
          </p:cNvSpPr>
          <p:nvPr>
            <p:ph type="body" idx="1"/>
          </p:nvPr>
        </p:nvSpPr>
        <p:spPr>
          <a:xfrm>
            <a:off x="685800" y="1981200"/>
            <a:ext cx="4876800" cy="4114800"/>
          </a:xfrm>
        </p:spPr>
        <p:txBody>
          <a:bodyPr/>
          <a:lstStyle/>
          <a:p>
            <a:pPr eaLnBrk="1" hangingPunct="1"/>
            <a:r>
              <a:rPr lang="zh-TW" altLang="en-US" sz="2800" b="1">
                <a:solidFill>
                  <a:srgbClr val="009900"/>
                </a:solidFill>
                <a:latin typeface="新細明體" panose="02020500000000000000" pitchFamily="18" charset="-120"/>
              </a:rPr>
              <a:t>紫外線能促進維他命</a:t>
            </a:r>
            <a:r>
              <a:rPr lang="en-US" altLang="zh-TW" sz="2800" b="1">
                <a:solidFill>
                  <a:srgbClr val="009900"/>
                </a:solidFill>
              </a:rPr>
              <a:t>D</a:t>
            </a:r>
            <a:r>
              <a:rPr lang="zh-TW" altLang="en-US" sz="2800" b="1">
                <a:solidFill>
                  <a:srgbClr val="009900"/>
                </a:solidFill>
                <a:latin typeface="新細明體" panose="02020500000000000000" pitchFamily="18" charset="-120"/>
              </a:rPr>
              <a:t>的合成，以利用鈣質構造骨骼。</a:t>
            </a:r>
          </a:p>
          <a:p>
            <a:pPr eaLnBrk="1" hangingPunct="1"/>
            <a:r>
              <a:rPr lang="zh-TW" altLang="en-US" sz="2800" b="1">
                <a:solidFill>
                  <a:srgbClr val="009900"/>
                </a:solidFill>
                <a:latin typeface="新細明體" panose="02020500000000000000" pitchFamily="18" charset="-120"/>
              </a:rPr>
              <a:t>維他命</a:t>
            </a:r>
            <a:r>
              <a:rPr lang="en-US" altLang="zh-TW" sz="2800" b="1">
                <a:solidFill>
                  <a:srgbClr val="009900"/>
                </a:solidFill>
              </a:rPr>
              <a:t>D</a:t>
            </a:r>
            <a:r>
              <a:rPr lang="zh-TW" altLang="en-US" sz="2800" b="1">
                <a:solidFill>
                  <a:srgbClr val="009900"/>
                </a:solidFill>
                <a:latin typeface="新細明體" panose="02020500000000000000" pitchFamily="18" charset="-120"/>
              </a:rPr>
              <a:t>也助益預防憂鬱症、和心臟疾病、 預防大腸癌和乳癌等。</a:t>
            </a:r>
          </a:p>
          <a:p>
            <a:pPr eaLnBrk="1" hangingPunct="1"/>
            <a:r>
              <a:rPr lang="zh-TW" altLang="en-US" sz="2800" b="1">
                <a:solidFill>
                  <a:srgbClr val="009900"/>
                </a:solidFill>
                <a:latin typeface="新細明體" panose="02020500000000000000" pitchFamily="18" charset="-120"/>
              </a:rPr>
              <a:t>雖可從飲食中攝取維他命</a:t>
            </a:r>
            <a:r>
              <a:rPr lang="en-US" altLang="zh-TW" sz="2800" b="1">
                <a:solidFill>
                  <a:srgbClr val="009900"/>
                </a:solidFill>
              </a:rPr>
              <a:t>D</a:t>
            </a:r>
            <a:r>
              <a:rPr lang="zh-TW" altLang="en-US" sz="2800" b="1">
                <a:solidFill>
                  <a:srgbClr val="009900"/>
                </a:solidFill>
                <a:latin typeface="新細明體" panose="02020500000000000000" pitchFamily="18" charset="-120"/>
              </a:rPr>
              <a:t>，但經由日照在皮膚裡產生的維他命</a:t>
            </a:r>
            <a:r>
              <a:rPr lang="en-US" altLang="zh-TW" sz="2800" b="1">
                <a:solidFill>
                  <a:srgbClr val="009900"/>
                </a:solidFill>
              </a:rPr>
              <a:t>D</a:t>
            </a:r>
            <a:r>
              <a:rPr lang="zh-TW" altLang="en-US" sz="2800" b="1">
                <a:solidFill>
                  <a:srgbClr val="009900"/>
                </a:solidFill>
                <a:latin typeface="新細明體" panose="02020500000000000000" pitchFamily="18" charset="-120"/>
              </a:rPr>
              <a:t>似可在體內更久。</a:t>
            </a:r>
            <a:r>
              <a:rPr lang="zh-TW" altLang="en-US" sz="2800" b="1">
                <a:solidFill>
                  <a:srgbClr val="009900"/>
                </a:solidFill>
              </a:rPr>
              <a:t> </a:t>
            </a:r>
          </a:p>
        </p:txBody>
      </p:sp>
      <p:graphicFrame>
        <p:nvGraphicFramePr>
          <p:cNvPr id="59396" name="Object 1024">
            <a:extLst>
              <a:ext uri="{FF2B5EF4-FFF2-40B4-BE49-F238E27FC236}">
                <a16:creationId xmlns:a16="http://schemas.microsoft.com/office/drawing/2014/main" id="{15BCA486-FD0C-4D67-8873-CC3AD17525B6}"/>
              </a:ext>
            </a:extLst>
          </p:cNvPr>
          <p:cNvGraphicFramePr>
            <a:graphicFrameLocks noChangeAspect="1"/>
          </p:cNvGraphicFramePr>
          <p:nvPr/>
        </p:nvGraphicFramePr>
        <p:xfrm>
          <a:off x="3200400" y="2514600"/>
          <a:ext cx="2743200" cy="1828800"/>
        </p:xfrm>
        <a:graphic>
          <a:graphicData uri="http://schemas.openxmlformats.org/presentationml/2006/ole">
            <mc:AlternateContent xmlns:mc="http://schemas.openxmlformats.org/markup-compatibility/2006">
              <mc:Choice xmlns:v="urn:schemas-microsoft-com:vml" Requires="v">
                <p:oleObj spid="_x0000_s59399" name="圖片" r:id="rId4" imgW="2743200" imgH="1828800" progId="Word.Picture.8">
                  <p:embed/>
                </p:oleObj>
              </mc:Choice>
              <mc:Fallback>
                <p:oleObj name="圖片" r:id="rId4" imgW="2743200" imgH="1828800" progId="Word.Picture.8">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514600"/>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9397" name="Picture 6" descr="C:\Users\Lin\Documents\My Documents\演講\日光-3.jpg">
            <a:extLst>
              <a:ext uri="{FF2B5EF4-FFF2-40B4-BE49-F238E27FC236}">
                <a16:creationId xmlns:a16="http://schemas.microsoft.com/office/drawing/2014/main" id="{E75B7C5C-AFA0-4AC8-BA5A-6770C983CD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2813" y="2214563"/>
            <a:ext cx="1906587"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7" descr="C:\Users\Lin\Documents\My Documents\演講\日光-4.jpg">
            <a:extLst>
              <a:ext uri="{FF2B5EF4-FFF2-40B4-BE49-F238E27FC236}">
                <a16:creationId xmlns:a16="http://schemas.microsoft.com/office/drawing/2014/main" id="{A8F32A7C-B576-4D63-B272-AD6BA3C451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0750" y="4000500"/>
            <a:ext cx="18811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6426841-8748-4D60-84DA-83FCD10FCB3D}"/>
              </a:ext>
            </a:extLst>
          </p:cNvPr>
          <p:cNvSpPr>
            <a:spLocks noGrp="1" noChangeArrowheads="1"/>
          </p:cNvSpPr>
          <p:nvPr>
            <p:ph type="body" idx="1"/>
          </p:nvPr>
        </p:nvSpPr>
        <p:spPr>
          <a:xfrm>
            <a:off x="685800" y="620713"/>
            <a:ext cx="7772400" cy="5475287"/>
          </a:xfrm>
        </p:spPr>
        <p:txBody>
          <a:bodyPr/>
          <a:lstStyle/>
          <a:p>
            <a:pPr algn="ctr" eaLnBrk="1" hangingPunct="1">
              <a:buFontTx/>
              <a:buNone/>
            </a:pPr>
            <a:r>
              <a:rPr lang="zh-TW" altLang="en-US" sz="11000" b="1">
                <a:solidFill>
                  <a:srgbClr val="A50021"/>
                </a:solidFill>
              </a:rPr>
              <a:t>電磁過敏</a:t>
            </a:r>
            <a:endParaRPr lang="zh-TW" altLang="en-US" sz="4400" b="1">
              <a:solidFill>
                <a:srgbClr val="A50021"/>
              </a:solidFill>
            </a:endParaRPr>
          </a:p>
        </p:txBody>
      </p:sp>
      <p:pic>
        <p:nvPicPr>
          <p:cNvPr id="61443" name="圖片 6">
            <a:extLst>
              <a:ext uri="{FF2B5EF4-FFF2-40B4-BE49-F238E27FC236}">
                <a16:creationId xmlns:a16="http://schemas.microsoft.com/office/drawing/2014/main" id="{4A8BE0CF-43A2-4F84-9184-F8D671200B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344738"/>
            <a:ext cx="4176712" cy="375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標題 1">
            <a:extLst>
              <a:ext uri="{FF2B5EF4-FFF2-40B4-BE49-F238E27FC236}">
                <a16:creationId xmlns:a16="http://schemas.microsoft.com/office/drawing/2014/main" id="{4EBF3570-64E6-4967-B3E9-34F5DCD7CC46}"/>
              </a:ext>
            </a:extLst>
          </p:cNvPr>
          <p:cNvSpPr>
            <a:spLocks noGrp="1"/>
          </p:cNvSpPr>
          <p:nvPr>
            <p:ph type="title"/>
          </p:nvPr>
        </p:nvSpPr>
        <p:spPr/>
        <p:txBody>
          <a:bodyPr/>
          <a:lstStyle/>
          <a:p>
            <a:endParaRPr lang="zh-TW" altLang="en-US"/>
          </a:p>
        </p:txBody>
      </p:sp>
      <p:sp>
        <p:nvSpPr>
          <p:cNvPr id="63491" name="內容版面配置區 2">
            <a:extLst>
              <a:ext uri="{FF2B5EF4-FFF2-40B4-BE49-F238E27FC236}">
                <a16:creationId xmlns:a16="http://schemas.microsoft.com/office/drawing/2014/main" id="{56F7EDDB-D955-4858-A05A-34ABE47343BF}"/>
              </a:ext>
            </a:extLst>
          </p:cNvPr>
          <p:cNvSpPr>
            <a:spLocks noGrp="1"/>
          </p:cNvSpPr>
          <p:nvPr>
            <p:ph idx="1"/>
          </p:nvPr>
        </p:nvSpPr>
        <p:spPr>
          <a:xfrm>
            <a:off x="7524750" y="4652963"/>
            <a:ext cx="431800" cy="1871662"/>
          </a:xfrm>
        </p:spPr>
        <p:txBody>
          <a:bodyPr/>
          <a:lstStyle/>
          <a:p>
            <a:pPr marL="0" indent="0">
              <a:buFontTx/>
              <a:buNone/>
            </a:pPr>
            <a:r>
              <a:rPr lang="zh-TW" altLang="en-US" sz="2000" b="1">
                <a:solidFill>
                  <a:srgbClr val="009900"/>
                </a:solidFill>
              </a:rPr>
              <a:t>光是強電磁波</a:t>
            </a:r>
          </a:p>
        </p:txBody>
      </p:sp>
      <p:pic>
        <p:nvPicPr>
          <p:cNvPr id="63492" name="圖片 4">
            <a:extLst>
              <a:ext uri="{FF2B5EF4-FFF2-40B4-BE49-F238E27FC236}">
                <a16:creationId xmlns:a16="http://schemas.microsoft.com/office/drawing/2014/main" id="{9F5B7023-F7D0-4A85-B9C1-AACA00C962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6300" y="188913"/>
            <a:ext cx="46609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2" descr="ãelectromagnetic sensitivityãçåçæå°çµæ">
            <a:extLst>
              <a:ext uri="{FF2B5EF4-FFF2-40B4-BE49-F238E27FC236}">
                <a16:creationId xmlns:a16="http://schemas.microsoft.com/office/drawing/2014/main" id="{416E4E9E-76B3-4943-B543-D93F47440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238" y="3513138"/>
            <a:ext cx="4652962"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a:extLst>
              <a:ext uri="{FF2B5EF4-FFF2-40B4-BE49-F238E27FC236}">
                <a16:creationId xmlns:a16="http://schemas.microsoft.com/office/drawing/2014/main" id="{E2401561-A67C-4637-9F81-9D2B782478A3}"/>
              </a:ext>
            </a:extLst>
          </p:cNvPr>
          <p:cNvSpPr>
            <a:spLocks noGrp="1"/>
          </p:cNvSpPr>
          <p:nvPr>
            <p:ph type="title"/>
          </p:nvPr>
        </p:nvSpPr>
        <p:spPr/>
        <p:txBody>
          <a:bodyPr/>
          <a:lstStyle/>
          <a:p>
            <a:r>
              <a:rPr lang="zh-TW" altLang="en-US" sz="8800" b="1">
                <a:solidFill>
                  <a:srgbClr val="3333FF"/>
                </a:solidFill>
              </a:rPr>
              <a:t>孰令致之？</a:t>
            </a:r>
          </a:p>
        </p:txBody>
      </p:sp>
      <p:sp>
        <p:nvSpPr>
          <p:cNvPr id="7171" name="內容版面配置區 2">
            <a:extLst>
              <a:ext uri="{FF2B5EF4-FFF2-40B4-BE49-F238E27FC236}">
                <a16:creationId xmlns:a16="http://schemas.microsoft.com/office/drawing/2014/main" id="{CDCD6849-6723-456E-B727-0C375507B2D4}"/>
              </a:ext>
            </a:extLst>
          </p:cNvPr>
          <p:cNvSpPr>
            <a:spLocks noGrp="1"/>
          </p:cNvSpPr>
          <p:nvPr>
            <p:ph idx="1"/>
          </p:nvPr>
        </p:nvSpPr>
        <p:spPr/>
        <p:txBody>
          <a:bodyPr/>
          <a:lstStyle/>
          <a:p>
            <a:r>
              <a:rPr lang="zh-TW" altLang="en-US" b="1">
                <a:solidFill>
                  <a:srgbClr val="009900"/>
                </a:solidFill>
              </a:rPr>
              <a:t>台大公衛教授：阿貞買微波爐烹食，但常感頭痛、疲倦等。每次開動微波爐，就躲到隔壁房間去避難</a:t>
            </a:r>
            <a:endParaRPr lang="en-US" altLang="zh-TW" b="1">
              <a:solidFill>
                <a:srgbClr val="009900"/>
              </a:solidFill>
            </a:endParaRPr>
          </a:p>
          <a:p>
            <a:r>
              <a:rPr lang="zh-TW" altLang="en-US" b="1">
                <a:solidFill>
                  <a:srgbClr val="009900"/>
                </a:solidFill>
              </a:rPr>
              <a:t>微波爐所煮出來的食物能量較低</a:t>
            </a:r>
          </a:p>
        </p:txBody>
      </p:sp>
      <p:pic>
        <p:nvPicPr>
          <p:cNvPr id="7172" name="圖片 1">
            <a:extLst>
              <a:ext uri="{FF2B5EF4-FFF2-40B4-BE49-F238E27FC236}">
                <a16:creationId xmlns:a16="http://schemas.microsoft.com/office/drawing/2014/main" id="{A13C17B9-A9C5-4705-B2E2-A60AB1F8A4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4292600"/>
            <a:ext cx="2592388"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a:extLst>
              <a:ext uri="{FF2B5EF4-FFF2-40B4-BE49-F238E27FC236}">
                <a16:creationId xmlns:a16="http://schemas.microsoft.com/office/drawing/2014/main" id="{D2EDDB6D-1BD5-4F61-A9F4-5527D3EB14D5}"/>
              </a:ext>
            </a:extLst>
          </p:cNvPr>
          <p:cNvSpPr>
            <a:spLocks noGrp="1"/>
          </p:cNvSpPr>
          <p:nvPr>
            <p:ph type="title"/>
          </p:nvPr>
        </p:nvSpPr>
        <p:spPr>
          <a:xfrm>
            <a:off x="685800" y="609600"/>
            <a:ext cx="7772400" cy="2027238"/>
          </a:xfrm>
        </p:spPr>
        <p:txBody>
          <a:bodyPr/>
          <a:lstStyle/>
          <a:p>
            <a:r>
              <a:rPr lang="zh-TW" altLang="en-US" sz="9600" b="1">
                <a:solidFill>
                  <a:srgbClr val="3333FF"/>
                </a:solidFill>
              </a:rPr>
              <a:t>盛行率 </a:t>
            </a:r>
            <a:r>
              <a:rPr lang="en-US" altLang="zh-TW" sz="2000" b="1">
                <a:solidFill>
                  <a:schemeClr val="tx1"/>
                </a:solidFill>
              </a:rPr>
              <a:t>2011</a:t>
            </a:r>
            <a:r>
              <a:rPr lang="zh-TW" altLang="en-US" sz="2000" b="1">
                <a:solidFill>
                  <a:schemeClr val="tx1"/>
                </a:solidFill>
              </a:rPr>
              <a:t>台灣公衛學者</a:t>
            </a:r>
            <a:br>
              <a:rPr lang="en-US" altLang="zh-TW" sz="2000" b="1">
                <a:solidFill>
                  <a:srgbClr val="0000FF"/>
                </a:solidFill>
              </a:rPr>
            </a:br>
            <a:r>
              <a:rPr lang="zh-TW" altLang="en-US" sz="2800" b="1">
                <a:solidFill>
                  <a:srgbClr val="7030A0"/>
                </a:solidFill>
              </a:rPr>
              <a:t>各國宣稱電磁過敏人數比例：台灣遙遙領先</a:t>
            </a:r>
            <a:endParaRPr lang="zh-TW" altLang="en-US" sz="4800" b="1">
              <a:solidFill>
                <a:srgbClr val="7030A0"/>
              </a:solidFill>
            </a:endParaRPr>
          </a:p>
        </p:txBody>
      </p:sp>
      <p:sp>
        <p:nvSpPr>
          <p:cNvPr id="64515" name="內容版面配置區 2">
            <a:extLst>
              <a:ext uri="{FF2B5EF4-FFF2-40B4-BE49-F238E27FC236}">
                <a16:creationId xmlns:a16="http://schemas.microsoft.com/office/drawing/2014/main" id="{5219E441-7EC7-4A2D-98FC-4C2718971BAD}"/>
              </a:ext>
            </a:extLst>
          </p:cNvPr>
          <p:cNvSpPr>
            <a:spLocks noGrp="1"/>
          </p:cNvSpPr>
          <p:nvPr>
            <p:ph idx="1"/>
          </p:nvPr>
        </p:nvSpPr>
        <p:spPr>
          <a:xfrm>
            <a:off x="685800" y="3213100"/>
            <a:ext cx="7772400" cy="2882900"/>
          </a:xfrm>
        </p:spPr>
        <p:txBody>
          <a:bodyPr/>
          <a:lstStyle/>
          <a:p>
            <a:r>
              <a:rPr lang="zh-TW" altLang="en-US" b="1">
                <a:solidFill>
                  <a:srgbClr val="009900"/>
                </a:solidFill>
              </a:rPr>
              <a:t>瑞典：</a:t>
            </a:r>
            <a:r>
              <a:rPr lang="en-US" altLang="zh-TW" b="1">
                <a:solidFill>
                  <a:srgbClr val="009900"/>
                </a:solidFill>
              </a:rPr>
              <a:t>1.5%</a:t>
            </a:r>
          </a:p>
          <a:p>
            <a:r>
              <a:rPr lang="zh-TW" altLang="en-US" b="1">
                <a:solidFill>
                  <a:srgbClr val="009900"/>
                </a:solidFill>
              </a:rPr>
              <a:t>英國：</a:t>
            </a:r>
            <a:r>
              <a:rPr lang="en-US" altLang="zh-TW" b="1">
                <a:solidFill>
                  <a:srgbClr val="009900"/>
                </a:solidFill>
              </a:rPr>
              <a:t>4%</a:t>
            </a:r>
          </a:p>
          <a:p>
            <a:r>
              <a:rPr lang="zh-TW" altLang="en-US" b="1">
                <a:solidFill>
                  <a:srgbClr val="009900"/>
                </a:solidFill>
              </a:rPr>
              <a:t>瑞士：</a:t>
            </a:r>
            <a:r>
              <a:rPr lang="en-US" altLang="zh-TW" b="1">
                <a:solidFill>
                  <a:srgbClr val="009900"/>
                </a:solidFill>
              </a:rPr>
              <a:t>5%</a:t>
            </a:r>
          </a:p>
          <a:p>
            <a:r>
              <a:rPr lang="zh-TW" altLang="en-US" b="1">
                <a:solidFill>
                  <a:srgbClr val="009900"/>
                </a:solidFill>
              </a:rPr>
              <a:t>台灣：</a:t>
            </a:r>
            <a:r>
              <a:rPr lang="en-US" altLang="zh-TW" b="1">
                <a:solidFill>
                  <a:srgbClr val="FF0000"/>
                </a:solidFill>
              </a:rPr>
              <a:t> </a:t>
            </a:r>
            <a:r>
              <a:rPr lang="en-US" altLang="zh-TW" b="1">
                <a:solidFill>
                  <a:srgbClr val="800080"/>
                </a:solidFill>
              </a:rPr>
              <a:t>13.5%</a:t>
            </a:r>
            <a:r>
              <a:rPr lang="en-US" altLang="zh-TW" b="1">
                <a:solidFill>
                  <a:srgbClr val="009900"/>
                </a:solidFill>
              </a:rPr>
              <a:t> </a:t>
            </a:r>
          </a:p>
        </p:txBody>
      </p:sp>
      <p:pic>
        <p:nvPicPr>
          <p:cNvPr id="64516" name="圖片 1">
            <a:extLst>
              <a:ext uri="{FF2B5EF4-FFF2-40B4-BE49-F238E27FC236}">
                <a16:creationId xmlns:a16="http://schemas.microsoft.com/office/drawing/2014/main" id="{A705F60B-6B34-4DBF-B6E2-3422C4F04E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997200"/>
            <a:ext cx="36195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標題 1">
            <a:extLst>
              <a:ext uri="{FF2B5EF4-FFF2-40B4-BE49-F238E27FC236}">
                <a16:creationId xmlns:a16="http://schemas.microsoft.com/office/drawing/2014/main" id="{D00C8759-11CB-468C-9BC1-48B4D2D2A800}"/>
              </a:ext>
            </a:extLst>
          </p:cNvPr>
          <p:cNvSpPr>
            <a:spLocks noGrp="1"/>
          </p:cNvSpPr>
          <p:nvPr>
            <p:ph type="title"/>
          </p:nvPr>
        </p:nvSpPr>
        <p:spPr/>
        <p:txBody>
          <a:bodyPr/>
          <a:lstStyle/>
          <a:p>
            <a:r>
              <a:rPr lang="zh-TW" altLang="en-US" sz="6600" b="1">
                <a:solidFill>
                  <a:srgbClr val="0000FF"/>
                </a:solidFill>
              </a:rPr>
              <a:t>世界衛生組織：安啦</a:t>
            </a:r>
          </a:p>
        </p:txBody>
      </p:sp>
      <p:sp>
        <p:nvSpPr>
          <p:cNvPr id="65539" name="內容版面配置區 2">
            <a:extLst>
              <a:ext uri="{FF2B5EF4-FFF2-40B4-BE49-F238E27FC236}">
                <a16:creationId xmlns:a16="http://schemas.microsoft.com/office/drawing/2014/main" id="{EC90CB17-3D96-439E-8D86-BC7A1AA5E8D2}"/>
              </a:ext>
            </a:extLst>
          </p:cNvPr>
          <p:cNvSpPr>
            <a:spLocks noGrp="1"/>
          </p:cNvSpPr>
          <p:nvPr>
            <p:ph idx="1"/>
          </p:nvPr>
        </p:nvSpPr>
        <p:spPr>
          <a:xfrm>
            <a:off x="685800" y="2276475"/>
            <a:ext cx="5470525" cy="3819525"/>
          </a:xfrm>
        </p:spPr>
        <p:txBody>
          <a:bodyPr/>
          <a:lstStyle/>
          <a:p>
            <a:r>
              <a:rPr lang="zh-TW" altLang="en-US" sz="2800" b="1">
                <a:solidFill>
                  <a:srgbClr val="009900"/>
                </a:solidFill>
              </a:rPr>
              <a:t>第</a:t>
            </a:r>
            <a:r>
              <a:rPr lang="en-US" altLang="zh-TW" sz="2800" b="1">
                <a:solidFill>
                  <a:srgbClr val="009900"/>
                </a:solidFill>
              </a:rPr>
              <a:t>296</a:t>
            </a:r>
            <a:r>
              <a:rPr lang="zh-TW" altLang="en-US" sz="2800" b="1">
                <a:solidFill>
                  <a:srgbClr val="009900"/>
                </a:solidFill>
              </a:rPr>
              <a:t>號文件</a:t>
            </a:r>
            <a:r>
              <a:rPr lang="en-US" altLang="zh-TW" sz="2800" b="1">
                <a:solidFill>
                  <a:srgbClr val="009900"/>
                </a:solidFill>
              </a:rPr>
              <a:t>〈</a:t>
            </a:r>
            <a:r>
              <a:rPr lang="zh-TW" altLang="en-US" sz="2800" b="1">
                <a:solidFill>
                  <a:srgbClr val="009900"/>
                </a:solidFill>
              </a:rPr>
              <a:t>電磁過敏反應</a:t>
            </a:r>
            <a:r>
              <a:rPr lang="en-US" altLang="zh-TW" sz="2800" b="1">
                <a:solidFill>
                  <a:srgbClr val="009900"/>
                </a:solidFill>
              </a:rPr>
              <a:t>〉</a:t>
            </a:r>
          </a:p>
          <a:p>
            <a:r>
              <a:rPr lang="zh-TW" altLang="en-US" sz="2800" b="1">
                <a:solidFill>
                  <a:srgbClr val="009900"/>
                </a:solidFill>
              </a:rPr>
              <a:t>多種非特異性症狀，包括皮膚症狀（發紅、刺痛）、神經衰弱、眩暈、心悸、消化障礙</a:t>
            </a:r>
            <a:endParaRPr lang="en-US" altLang="zh-TW" sz="2800" b="1">
              <a:solidFill>
                <a:srgbClr val="009900"/>
              </a:solidFill>
            </a:endParaRPr>
          </a:p>
          <a:p>
            <a:r>
              <a:rPr lang="zh-TW" altLang="en-US" sz="2800" b="1">
                <a:solidFill>
                  <a:srgbClr val="009900"/>
                </a:solidFill>
              </a:rPr>
              <a:t>並不比常人更能準確感到電磁場的存在</a:t>
            </a:r>
            <a:endParaRPr lang="en-US" altLang="zh-TW" sz="2800" b="1">
              <a:solidFill>
                <a:srgbClr val="009900"/>
              </a:solidFill>
            </a:endParaRPr>
          </a:p>
          <a:p>
            <a:r>
              <a:rPr lang="zh-TW" altLang="en-US" sz="2800" b="1">
                <a:solidFill>
                  <a:srgbClr val="009900"/>
                </a:solidFill>
              </a:rPr>
              <a:t>雙盲研究顯示症狀與電磁場無關</a:t>
            </a:r>
            <a:endParaRPr lang="en-US" altLang="zh-TW" sz="2800" b="1">
              <a:solidFill>
                <a:srgbClr val="009900"/>
              </a:solidFill>
            </a:endParaRPr>
          </a:p>
        </p:txBody>
      </p:sp>
      <p:pic>
        <p:nvPicPr>
          <p:cNvPr id="65540" name="內容版面配置區 3">
            <a:extLst>
              <a:ext uri="{FF2B5EF4-FFF2-40B4-BE49-F238E27FC236}">
                <a16:creationId xmlns:a16="http://schemas.microsoft.com/office/drawing/2014/main" id="{DA0F1D4D-37AB-4B4B-B83B-B33D84F55E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2420938"/>
            <a:ext cx="1933575"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標題 1">
            <a:extLst>
              <a:ext uri="{FF2B5EF4-FFF2-40B4-BE49-F238E27FC236}">
                <a16:creationId xmlns:a16="http://schemas.microsoft.com/office/drawing/2014/main" id="{7AC3EA55-72F5-49E9-8604-E63A95EA60DB}"/>
              </a:ext>
            </a:extLst>
          </p:cNvPr>
          <p:cNvSpPr>
            <a:spLocks noGrp="1"/>
          </p:cNvSpPr>
          <p:nvPr>
            <p:ph type="title"/>
          </p:nvPr>
        </p:nvSpPr>
        <p:spPr/>
        <p:txBody>
          <a:bodyPr/>
          <a:lstStyle/>
          <a:p>
            <a:r>
              <a:rPr lang="zh-TW" altLang="en-US" sz="8000" b="1">
                <a:solidFill>
                  <a:srgbClr val="0000FF"/>
                </a:solidFill>
              </a:rPr>
              <a:t>電磁過敏測試</a:t>
            </a:r>
            <a:r>
              <a:rPr lang="en-US" altLang="zh-TW" sz="3200" b="1">
                <a:solidFill>
                  <a:srgbClr val="0000FF"/>
                </a:solidFill>
              </a:rPr>
              <a:t> </a:t>
            </a:r>
            <a:endParaRPr lang="zh-TW" altLang="en-US" sz="1800"/>
          </a:p>
        </p:txBody>
      </p:sp>
      <p:sp>
        <p:nvSpPr>
          <p:cNvPr id="66563" name="內容版面配置區 2">
            <a:extLst>
              <a:ext uri="{FF2B5EF4-FFF2-40B4-BE49-F238E27FC236}">
                <a16:creationId xmlns:a16="http://schemas.microsoft.com/office/drawing/2014/main" id="{5B4186BD-2766-4293-897B-7A4096399877}"/>
              </a:ext>
            </a:extLst>
          </p:cNvPr>
          <p:cNvSpPr>
            <a:spLocks noGrp="1"/>
          </p:cNvSpPr>
          <p:nvPr>
            <p:ph idx="1"/>
          </p:nvPr>
        </p:nvSpPr>
        <p:spPr/>
        <p:txBody>
          <a:bodyPr/>
          <a:lstStyle/>
          <a:p>
            <a:pPr>
              <a:buFontTx/>
              <a:buNone/>
            </a:pPr>
            <a:r>
              <a:rPr lang="zh-TW" altLang="en-US" sz="2900" b="1">
                <a:solidFill>
                  <a:srgbClr val="009900"/>
                </a:solidFill>
              </a:rPr>
              <a:t>宣稱電磁過敏者並無能力偵測得電磁波的存在</a:t>
            </a:r>
          </a:p>
        </p:txBody>
      </p:sp>
      <p:pic>
        <p:nvPicPr>
          <p:cNvPr id="66564" name="Picture 2">
            <a:extLst>
              <a:ext uri="{FF2B5EF4-FFF2-40B4-BE49-F238E27FC236}">
                <a16:creationId xmlns:a16="http://schemas.microsoft.com/office/drawing/2014/main" id="{503B2178-9186-4684-BA42-249EC1463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924175"/>
            <a:ext cx="369252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3">
            <a:extLst>
              <a:ext uri="{FF2B5EF4-FFF2-40B4-BE49-F238E27FC236}">
                <a16:creationId xmlns:a16="http://schemas.microsoft.com/office/drawing/2014/main" id="{569344EA-D8E8-4960-A551-0D8257398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924175"/>
            <a:ext cx="3643313"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96D05FF-129E-492C-BF53-B0B5EC040EF7}"/>
              </a:ext>
            </a:extLst>
          </p:cNvPr>
          <p:cNvSpPr>
            <a:spLocks noGrp="1" noChangeArrowheads="1"/>
          </p:cNvSpPr>
          <p:nvPr>
            <p:ph type="title"/>
          </p:nvPr>
        </p:nvSpPr>
        <p:spPr/>
        <p:txBody>
          <a:bodyPr/>
          <a:lstStyle/>
          <a:p>
            <a:pPr eaLnBrk="1" hangingPunct="1"/>
            <a:r>
              <a:rPr lang="zh-TW" altLang="en-US" sz="7200" b="1">
                <a:solidFill>
                  <a:srgbClr val="3333FF"/>
                </a:solidFill>
                <a:latin typeface="新細明體" panose="02020500000000000000" pitchFamily="18" charset="-120"/>
              </a:rPr>
              <a:t>名人光環誤導蒼生</a:t>
            </a:r>
          </a:p>
        </p:txBody>
      </p:sp>
      <p:sp>
        <p:nvSpPr>
          <p:cNvPr id="67587" name="Rectangle 3">
            <a:extLst>
              <a:ext uri="{FF2B5EF4-FFF2-40B4-BE49-F238E27FC236}">
                <a16:creationId xmlns:a16="http://schemas.microsoft.com/office/drawing/2014/main" id="{30349F43-6304-44F3-9189-89926E970533}"/>
              </a:ext>
            </a:extLst>
          </p:cNvPr>
          <p:cNvSpPr>
            <a:spLocks noGrp="1" noChangeArrowheads="1"/>
          </p:cNvSpPr>
          <p:nvPr>
            <p:ph type="body" idx="1"/>
          </p:nvPr>
        </p:nvSpPr>
        <p:spPr>
          <a:xfrm>
            <a:off x="685800" y="1981200"/>
            <a:ext cx="5562600" cy="4114800"/>
          </a:xfrm>
        </p:spPr>
        <p:txBody>
          <a:bodyPr/>
          <a:lstStyle/>
          <a:p>
            <a:pPr eaLnBrk="1" hangingPunct="1"/>
            <a:r>
              <a:rPr lang="zh-TW" altLang="en-US" b="1">
                <a:solidFill>
                  <a:srgbClr val="009900"/>
                </a:solidFill>
                <a:latin typeface="新細明體" panose="02020500000000000000" pitchFamily="18" charset="-120"/>
              </a:rPr>
              <a:t>兩公衛教授</a:t>
            </a:r>
            <a:r>
              <a:rPr lang="zh-TW" altLang="en-US" b="1">
                <a:solidFill>
                  <a:srgbClr val="009900"/>
                </a:solidFill>
                <a:latin typeface="標楷體" panose="03000509000000000000" pitchFamily="65" charset="-120"/>
                <a:ea typeface="標楷體" panose="03000509000000000000" pitchFamily="65" charset="-120"/>
              </a:rPr>
              <a:t>：</a:t>
            </a:r>
            <a:r>
              <a:rPr lang="zh-TW" altLang="en-US" b="1">
                <a:solidFill>
                  <a:srgbClr val="009900"/>
                </a:solidFill>
                <a:latin typeface="新細明體" panose="02020500000000000000" pitchFamily="18" charset="-120"/>
              </a:rPr>
              <a:t>世界衛生組織文件說有電磁波過敏症 </a:t>
            </a:r>
            <a:r>
              <a:rPr lang="en-US" altLang="zh-TW" b="1">
                <a:solidFill>
                  <a:srgbClr val="009900"/>
                </a:solidFill>
                <a:latin typeface="新細明體" panose="02020500000000000000" pitchFamily="18" charset="-120"/>
              </a:rPr>
              <a:t>(</a:t>
            </a:r>
            <a:r>
              <a:rPr lang="zh-TW" altLang="en-US" b="1">
                <a:solidFill>
                  <a:srgbClr val="009900"/>
                </a:solidFill>
                <a:latin typeface="新細明體" panose="02020500000000000000" pitchFamily="18" charset="-120"/>
              </a:rPr>
              <a:t>心悸、消化障礙等 </a:t>
            </a:r>
            <a:r>
              <a:rPr lang="en-US" altLang="zh-TW" b="1">
                <a:solidFill>
                  <a:srgbClr val="009900"/>
                </a:solidFill>
                <a:latin typeface="新細明體" panose="02020500000000000000" pitchFamily="18" charset="-120"/>
              </a:rPr>
              <a:t> 	</a:t>
            </a:r>
            <a:r>
              <a:rPr lang="en-US" altLang="zh-TW" sz="1800" b="1">
                <a:solidFill>
                  <a:srgbClr val="009900"/>
                </a:solidFill>
              </a:rPr>
              <a:t>20061206</a:t>
            </a:r>
            <a:endParaRPr lang="en-US" altLang="zh-TW" sz="1800" b="1">
              <a:solidFill>
                <a:srgbClr val="009900"/>
              </a:solidFill>
              <a:latin typeface="新細明體" panose="02020500000000000000" pitchFamily="18" charset="-120"/>
            </a:endParaRPr>
          </a:p>
          <a:p>
            <a:pPr eaLnBrk="1" hangingPunct="1"/>
            <a:r>
              <a:rPr lang="zh-TW" altLang="en-US" b="1">
                <a:solidFill>
                  <a:srgbClr val="009900"/>
                </a:solidFill>
                <a:latin typeface="新細明體" panose="02020500000000000000" pitchFamily="18" charset="-120"/>
              </a:rPr>
              <a:t>但沒提下句：沒有科學根據可將電磁過敏症和電磁波關聯  </a:t>
            </a:r>
            <a:r>
              <a:rPr lang="en-US" altLang="zh-TW" sz="1800" b="1">
                <a:solidFill>
                  <a:srgbClr val="009900"/>
                </a:solidFill>
              </a:rPr>
              <a:t>2005</a:t>
            </a:r>
            <a:r>
              <a:rPr lang="zh-TW" altLang="en-US" sz="1800" b="1">
                <a:solidFill>
                  <a:srgbClr val="009900"/>
                </a:solidFill>
              </a:rPr>
              <a:t>年</a:t>
            </a:r>
            <a:r>
              <a:rPr lang="en-US" altLang="zh-TW" sz="1800" b="1">
                <a:solidFill>
                  <a:srgbClr val="009900"/>
                </a:solidFill>
              </a:rPr>
              <a:t>12</a:t>
            </a:r>
            <a:r>
              <a:rPr lang="zh-TW" altLang="en-US" sz="1800" b="1">
                <a:solidFill>
                  <a:srgbClr val="009900"/>
                </a:solidFill>
              </a:rPr>
              <a:t>月 </a:t>
            </a:r>
            <a:r>
              <a:rPr lang="en-US" altLang="zh-TW" sz="1800" b="1">
                <a:solidFill>
                  <a:srgbClr val="009900"/>
                </a:solidFill>
              </a:rPr>
              <a:t>296</a:t>
            </a:r>
            <a:r>
              <a:rPr lang="zh-TW" altLang="en-US" sz="1800" b="1">
                <a:solidFill>
                  <a:srgbClr val="009900"/>
                </a:solidFill>
              </a:rPr>
              <a:t>號文件</a:t>
            </a:r>
            <a:r>
              <a:rPr lang="zh-TW" altLang="en-US" sz="1800" b="1">
                <a:solidFill>
                  <a:srgbClr val="009900"/>
                </a:solidFill>
                <a:latin typeface="新細明體" panose="02020500000000000000" pitchFamily="18" charset="-120"/>
              </a:rPr>
              <a:t> </a:t>
            </a:r>
          </a:p>
        </p:txBody>
      </p:sp>
      <p:pic>
        <p:nvPicPr>
          <p:cNvPr id="67588" name="Picture 4">
            <a:extLst>
              <a:ext uri="{FF2B5EF4-FFF2-40B4-BE49-F238E27FC236}">
                <a16:creationId xmlns:a16="http://schemas.microsoft.com/office/drawing/2014/main" id="{381B017F-404D-4017-8AB5-66B413485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688" y="1981200"/>
            <a:ext cx="1836737"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6">
            <a:extLst>
              <a:ext uri="{FF2B5EF4-FFF2-40B4-BE49-F238E27FC236}">
                <a16:creationId xmlns:a16="http://schemas.microsoft.com/office/drawing/2014/main" id="{69584D55-A8A7-42FD-86BD-1B1CD041D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3860800"/>
            <a:ext cx="1833562"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a:extLst>
              <a:ext uri="{FF2B5EF4-FFF2-40B4-BE49-F238E27FC236}">
                <a16:creationId xmlns:a16="http://schemas.microsoft.com/office/drawing/2014/main" id="{7FB5CE8A-9BBE-4F61-A92F-33DF5AFA03E9}"/>
              </a:ext>
            </a:extLst>
          </p:cNvPr>
          <p:cNvSpPr>
            <a:spLocks noGrp="1"/>
          </p:cNvSpPr>
          <p:nvPr>
            <p:ph type="title"/>
          </p:nvPr>
        </p:nvSpPr>
        <p:spPr/>
        <p:txBody>
          <a:bodyPr/>
          <a:lstStyle/>
          <a:p>
            <a:r>
              <a:rPr lang="zh-TW" altLang="zh-TW" sz="5400" b="1">
                <a:solidFill>
                  <a:srgbClr val="3333FF"/>
                </a:solidFill>
              </a:rPr>
              <a:t>拉民眾上</a:t>
            </a:r>
            <a:r>
              <a:rPr lang="zh-TW" altLang="en-US" sz="5400" b="1">
                <a:solidFill>
                  <a:srgbClr val="3333FF"/>
                </a:solidFill>
              </a:rPr>
              <a:t>媒體</a:t>
            </a:r>
            <a:r>
              <a:rPr lang="zh-TW" altLang="zh-TW" sz="5400" b="1">
                <a:solidFill>
                  <a:srgbClr val="3333FF"/>
                </a:solidFill>
              </a:rPr>
              <a:t>秀症狀</a:t>
            </a:r>
            <a:r>
              <a:rPr lang="zh-TW" altLang="en-US" b="1"/>
              <a:t> </a:t>
            </a:r>
            <a:r>
              <a:rPr lang="en-US" altLang="zh-TW" sz="2400" b="1"/>
              <a:t>2007</a:t>
            </a:r>
            <a:endParaRPr lang="zh-TW" altLang="en-US" sz="2400"/>
          </a:p>
        </p:txBody>
      </p:sp>
      <p:sp>
        <p:nvSpPr>
          <p:cNvPr id="69635" name="內容版面配置區 2">
            <a:extLst>
              <a:ext uri="{FF2B5EF4-FFF2-40B4-BE49-F238E27FC236}">
                <a16:creationId xmlns:a16="http://schemas.microsoft.com/office/drawing/2014/main" id="{270D301C-B4BE-4F03-9CE1-BAAEFF865AD2}"/>
              </a:ext>
            </a:extLst>
          </p:cNvPr>
          <p:cNvSpPr>
            <a:spLocks noGrp="1"/>
          </p:cNvSpPr>
          <p:nvPr>
            <p:ph idx="1"/>
          </p:nvPr>
        </p:nvSpPr>
        <p:spPr/>
        <p:txBody>
          <a:bodyPr/>
          <a:lstStyle/>
          <a:p>
            <a:r>
              <a:rPr lang="zh-TW" altLang="en-US" b="1">
                <a:solidFill>
                  <a:srgbClr val="009900"/>
                </a:solidFill>
              </a:rPr>
              <a:t>顏女士每天頭用鋁箱罩住才可睡著</a:t>
            </a:r>
            <a:endParaRPr lang="en-US" altLang="zh-TW" b="1">
              <a:solidFill>
                <a:srgbClr val="009900"/>
              </a:solidFill>
            </a:endParaRPr>
          </a:p>
          <a:p>
            <a:r>
              <a:rPr lang="zh-TW" altLang="en-US" b="1">
                <a:solidFill>
                  <a:srgbClr val="009900"/>
                </a:solidFill>
              </a:rPr>
              <a:t>她說為了止痛，很想砸掉別人的手機，但天下的手機砸得完嗎？</a:t>
            </a:r>
          </a:p>
        </p:txBody>
      </p:sp>
      <p:pic>
        <p:nvPicPr>
          <p:cNvPr id="69636" name="圖片 5">
            <a:extLst>
              <a:ext uri="{FF2B5EF4-FFF2-40B4-BE49-F238E27FC236}">
                <a16:creationId xmlns:a16="http://schemas.microsoft.com/office/drawing/2014/main" id="{694AE317-322D-4F63-946A-C4E0DD9A5D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860800"/>
            <a:ext cx="2814638"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標題 1">
            <a:extLst>
              <a:ext uri="{FF2B5EF4-FFF2-40B4-BE49-F238E27FC236}">
                <a16:creationId xmlns:a16="http://schemas.microsoft.com/office/drawing/2014/main" id="{AA559D83-08DF-4B23-9887-9FBE40409549}"/>
              </a:ext>
            </a:extLst>
          </p:cNvPr>
          <p:cNvSpPr>
            <a:spLocks noGrp="1"/>
          </p:cNvSpPr>
          <p:nvPr>
            <p:ph type="title"/>
          </p:nvPr>
        </p:nvSpPr>
        <p:spPr/>
        <p:txBody>
          <a:bodyPr/>
          <a:lstStyle/>
          <a:p>
            <a:endParaRPr lang="zh-TW" altLang="en-US"/>
          </a:p>
        </p:txBody>
      </p:sp>
      <p:sp>
        <p:nvSpPr>
          <p:cNvPr id="70659" name="內容版面配置區 2">
            <a:extLst>
              <a:ext uri="{FF2B5EF4-FFF2-40B4-BE49-F238E27FC236}">
                <a16:creationId xmlns:a16="http://schemas.microsoft.com/office/drawing/2014/main" id="{696E677E-8117-4722-8179-360ADB712BED}"/>
              </a:ext>
            </a:extLst>
          </p:cNvPr>
          <p:cNvSpPr>
            <a:spLocks noGrp="1"/>
          </p:cNvSpPr>
          <p:nvPr>
            <p:ph idx="1"/>
          </p:nvPr>
        </p:nvSpPr>
        <p:spPr>
          <a:xfrm>
            <a:off x="685800" y="1341438"/>
            <a:ext cx="7772400" cy="4754562"/>
          </a:xfrm>
        </p:spPr>
        <p:txBody>
          <a:bodyPr/>
          <a:lstStyle/>
          <a:p>
            <a:r>
              <a:rPr lang="zh-TW" altLang="en-US" b="1">
                <a:solidFill>
                  <a:srgbClr val="009900"/>
                </a:solidFill>
              </a:rPr>
              <a:t>郭小姐自</a:t>
            </a:r>
            <a:r>
              <a:rPr lang="en-US" altLang="zh-TW" b="1">
                <a:solidFill>
                  <a:srgbClr val="009900"/>
                </a:solidFill>
              </a:rPr>
              <a:t>2003</a:t>
            </a:r>
            <a:r>
              <a:rPr lang="zh-TW" altLang="en-US" b="1">
                <a:solidFill>
                  <a:srgbClr val="009900"/>
                </a:solidFill>
              </a:rPr>
              <a:t>年底嘉南教會屋頂隱設基地台後，因住對面，家中最高電磁波值達每平方公尺</a:t>
            </a:r>
            <a:r>
              <a:rPr lang="en-US" altLang="zh-TW" b="1">
                <a:solidFill>
                  <a:srgbClr val="009900"/>
                </a:solidFill>
              </a:rPr>
              <a:t>3700</a:t>
            </a:r>
            <a:r>
              <a:rPr lang="zh-TW" altLang="en-US" b="1">
                <a:solidFill>
                  <a:srgbClr val="009900"/>
                </a:solidFill>
              </a:rPr>
              <a:t>微瓦以上，</a:t>
            </a:r>
            <a:r>
              <a:rPr lang="en-US" altLang="zh-TW" b="1">
                <a:solidFill>
                  <a:srgbClr val="009900"/>
                </a:solidFill>
              </a:rPr>
              <a:t>3</a:t>
            </a:r>
            <a:r>
              <a:rPr lang="zh-TW" altLang="en-US" b="1">
                <a:solidFill>
                  <a:srgbClr val="009900"/>
                </a:solidFill>
              </a:rPr>
              <a:t>年來已多次心悸昏倒，常頭昏痛、休克。目前淋巴腫大</a:t>
            </a:r>
          </a:p>
        </p:txBody>
      </p:sp>
      <p:pic>
        <p:nvPicPr>
          <p:cNvPr id="70660" name="圖片 3">
            <a:extLst>
              <a:ext uri="{FF2B5EF4-FFF2-40B4-BE49-F238E27FC236}">
                <a16:creationId xmlns:a16="http://schemas.microsoft.com/office/drawing/2014/main" id="{2A5E9A88-5B4C-4197-ADAD-6A7F75657B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787775"/>
            <a:ext cx="28448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圖片 4">
            <a:extLst>
              <a:ext uri="{FF2B5EF4-FFF2-40B4-BE49-F238E27FC236}">
                <a16:creationId xmlns:a16="http://schemas.microsoft.com/office/drawing/2014/main" id="{AA490399-B097-4176-82F6-85317218D8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6338" y="3787775"/>
            <a:ext cx="252412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1">
            <a:extLst>
              <a:ext uri="{FF2B5EF4-FFF2-40B4-BE49-F238E27FC236}">
                <a16:creationId xmlns:a16="http://schemas.microsoft.com/office/drawing/2014/main" id="{F6CB71A3-C7B6-472C-B233-1531A7C895FC}"/>
              </a:ext>
            </a:extLst>
          </p:cNvPr>
          <p:cNvSpPr>
            <a:spLocks noGrp="1"/>
          </p:cNvSpPr>
          <p:nvPr>
            <p:ph type="title"/>
          </p:nvPr>
        </p:nvSpPr>
        <p:spPr>
          <a:xfrm>
            <a:off x="539750" y="404813"/>
            <a:ext cx="8064500" cy="1511300"/>
          </a:xfrm>
        </p:spPr>
        <p:txBody>
          <a:bodyPr/>
          <a:lstStyle/>
          <a:p>
            <a:r>
              <a:rPr lang="zh-TW" altLang="en-US" sz="8800" b="1">
                <a:solidFill>
                  <a:srgbClr val="0000FF"/>
                </a:solidFill>
                <a:latin typeface="新細明體" panose="02020500000000000000" pitchFamily="18" charset="-120"/>
              </a:rPr>
              <a:t>反安慰劑效應</a:t>
            </a:r>
            <a:r>
              <a:rPr lang="en-US" altLang="zh-TW" sz="1400" b="1">
                <a:solidFill>
                  <a:srgbClr val="0000FF"/>
                </a:solidFill>
                <a:latin typeface="新細明體" panose="02020500000000000000" pitchFamily="18" charset="-120"/>
              </a:rPr>
              <a:t>Nocebo effect</a:t>
            </a:r>
            <a:endParaRPr lang="zh-TW" altLang="en-US" sz="1400">
              <a:solidFill>
                <a:srgbClr val="7030A0"/>
              </a:solidFill>
            </a:endParaRPr>
          </a:p>
        </p:txBody>
      </p:sp>
      <p:sp>
        <p:nvSpPr>
          <p:cNvPr id="71683" name="內容版面配置區 2">
            <a:extLst>
              <a:ext uri="{FF2B5EF4-FFF2-40B4-BE49-F238E27FC236}">
                <a16:creationId xmlns:a16="http://schemas.microsoft.com/office/drawing/2014/main" id="{A9E28060-7BE9-40A5-9EB7-1923F42F018C}"/>
              </a:ext>
            </a:extLst>
          </p:cNvPr>
          <p:cNvSpPr>
            <a:spLocks noGrp="1"/>
          </p:cNvSpPr>
          <p:nvPr>
            <p:ph idx="1"/>
          </p:nvPr>
        </p:nvSpPr>
        <p:spPr>
          <a:xfrm>
            <a:off x="685800" y="1981200"/>
            <a:ext cx="4606925" cy="4114800"/>
          </a:xfrm>
        </p:spPr>
        <p:txBody>
          <a:bodyPr/>
          <a:lstStyle/>
          <a:p>
            <a:r>
              <a:rPr lang="zh-TW" altLang="en-US" sz="3000" b="1">
                <a:solidFill>
                  <a:srgbClr val="009900"/>
                </a:solidFill>
              </a:rPr>
              <a:t>無證據顯示電磁過敏者具有生物學上的根據</a:t>
            </a:r>
            <a:endParaRPr lang="en-US" altLang="zh-TW" sz="3000" b="1">
              <a:solidFill>
                <a:srgbClr val="009900"/>
              </a:solidFill>
            </a:endParaRPr>
          </a:p>
          <a:p>
            <a:r>
              <a:rPr lang="zh-TW" altLang="en-US" sz="3000" b="1">
                <a:solidFill>
                  <a:srgbClr val="009900"/>
                </a:solidFill>
              </a:rPr>
              <a:t>心理因素可能是導致過敏的重要原因</a:t>
            </a:r>
            <a:endParaRPr lang="en-US" altLang="zh-TW" sz="3000" b="1">
              <a:solidFill>
                <a:srgbClr val="009900"/>
              </a:solidFill>
            </a:endParaRPr>
          </a:p>
          <a:p>
            <a:r>
              <a:rPr lang="en-US" altLang="zh-TW" sz="2800" b="1">
                <a:solidFill>
                  <a:srgbClr val="009900"/>
                </a:solidFill>
              </a:rPr>
              <a:t>            ------- Hietanen</a:t>
            </a:r>
            <a:r>
              <a:rPr lang="zh-TW" altLang="en-US" sz="2800" b="1">
                <a:solidFill>
                  <a:srgbClr val="009900"/>
                </a:solidFill>
              </a:rPr>
              <a:t> </a:t>
            </a:r>
            <a:r>
              <a:rPr lang="en-US" altLang="zh-TW" sz="1600" b="1"/>
              <a:t>2006</a:t>
            </a:r>
          </a:p>
          <a:p>
            <a:endParaRPr lang="en-US" altLang="zh-TW" sz="1200" b="1">
              <a:solidFill>
                <a:srgbClr val="009900"/>
              </a:solidFill>
            </a:endParaRPr>
          </a:p>
          <a:p>
            <a:r>
              <a:rPr lang="zh-TW" altLang="en-US" sz="3000" b="1">
                <a:solidFill>
                  <a:srgbClr val="009900"/>
                </a:solidFill>
              </a:rPr>
              <a:t>自我實現的預言</a:t>
            </a:r>
            <a:endParaRPr lang="en-US" altLang="zh-TW" sz="3000" b="1">
              <a:solidFill>
                <a:srgbClr val="009900"/>
              </a:solidFill>
            </a:endParaRPr>
          </a:p>
          <a:p>
            <a:pPr>
              <a:buFontTx/>
              <a:buNone/>
            </a:pPr>
            <a:r>
              <a:rPr lang="en-US" altLang="zh-TW" sz="3000" b="1">
                <a:solidFill>
                  <a:srgbClr val="009900"/>
                </a:solidFill>
              </a:rPr>
              <a:t>     Self-fulfilling prophesy</a:t>
            </a:r>
          </a:p>
        </p:txBody>
      </p:sp>
      <p:pic>
        <p:nvPicPr>
          <p:cNvPr id="71684" name="圖片 2">
            <a:extLst>
              <a:ext uri="{FF2B5EF4-FFF2-40B4-BE49-F238E27FC236}">
                <a16:creationId xmlns:a16="http://schemas.microsoft.com/office/drawing/2014/main" id="{53D67861-44EC-4F89-B5F3-8B045D0F7A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2276475"/>
            <a:ext cx="3300413"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標題 1">
            <a:extLst>
              <a:ext uri="{FF2B5EF4-FFF2-40B4-BE49-F238E27FC236}">
                <a16:creationId xmlns:a16="http://schemas.microsoft.com/office/drawing/2014/main" id="{857D265D-1DCB-412D-8AF7-C62209F7FC0A}"/>
              </a:ext>
            </a:extLst>
          </p:cNvPr>
          <p:cNvSpPr>
            <a:spLocks noGrp="1"/>
          </p:cNvSpPr>
          <p:nvPr>
            <p:ph type="title"/>
          </p:nvPr>
        </p:nvSpPr>
        <p:spPr/>
        <p:txBody>
          <a:bodyPr/>
          <a:lstStyle/>
          <a:p>
            <a:r>
              <a:rPr lang="zh-TW" altLang="zh-TW" sz="4800" b="1">
                <a:solidFill>
                  <a:srgbClr val="3333FF"/>
                </a:solidFill>
              </a:rPr>
              <a:t>需要訂定「敏感地區」嗎？</a:t>
            </a:r>
            <a:endParaRPr lang="zh-TW" altLang="en-US" sz="4800">
              <a:solidFill>
                <a:srgbClr val="3333FF"/>
              </a:solidFill>
            </a:endParaRPr>
          </a:p>
        </p:txBody>
      </p:sp>
      <p:sp>
        <p:nvSpPr>
          <p:cNvPr id="3" name="內容版面配置區 2">
            <a:extLst>
              <a:ext uri="{FF2B5EF4-FFF2-40B4-BE49-F238E27FC236}">
                <a16:creationId xmlns:a16="http://schemas.microsoft.com/office/drawing/2014/main" id="{1CE01873-AA05-4A34-84E9-ADB65C8B34C7}"/>
              </a:ext>
            </a:extLst>
          </p:cNvPr>
          <p:cNvSpPr>
            <a:spLocks noGrp="1"/>
          </p:cNvSpPr>
          <p:nvPr>
            <p:ph idx="1"/>
          </p:nvPr>
        </p:nvSpPr>
        <p:spPr/>
        <p:txBody>
          <a:bodyPr/>
          <a:lstStyle/>
          <a:p>
            <a:r>
              <a:rPr lang="zh-TW" altLang="zh-TW" b="1">
                <a:solidFill>
                  <a:srgbClr val="009900"/>
                </a:solidFill>
              </a:rPr>
              <a:t>法國經驗</a:t>
            </a:r>
            <a:r>
              <a:rPr lang="zh-TW" altLang="en-US" b="1">
                <a:solidFill>
                  <a:srgbClr val="009900"/>
                </a:solidFill>
              </a:rPr>
              <a:t>：</a:t>
            </a:r>
            <a:r>
              <a:rPr lang="zh-TW" altLang="zh-TW" b="1">
                <a:solidFill>
                  <a:srgbClr val="009900"/>
                </a:solidFill>
              </a:rPr>
              <a:t>專家建議敏感地區（醫院和學校等）距離基地台</a:t>
            </a:r>
            <a:r>
              <a:rPr lang="en-US" altLang="zh-TW" b="1">
                <a:solidFill>
                  <a:srgbClr val="009900"/>
                </a:solidFill>
              </a:rPr>
              <a:t>100</a:t>
            </a:r>
            <a:r>
              <a:rPr lang="zh-TW" altLang="zh-TW" b="1">
                <a:solidFill>
                  <a:srgbClr val="009900"/>
                </a:solidFill>
              </a:rPr>
              <a:t>公尺以內者不可在傳輸射頻路徑內，以為這樣作會減低民眾擔心，結果相反，因此就不再使用「敏感」觀念</a:t>
            </a:r>
            <a:endParaRPr lang="en-US" altLang="zh-TW" b="1">
              <a:solidFill>
                <a:srgbClr val="009900"/>
              </a:solidFill>
            </a:endParaRPr>
          </a:p>
          <a:p>
            <a:pPr>
              <a:buFontTx/>
              <a:buNone/>
            </a:pPr>
            <a:r>
              <a:rPr lang="zh-TW" altLang="en-US" b="1"/>
              <a:t>       </a:t>
            </a:r>
            <a:r>
              <a:rPr lang="en-US" altLang="zh-TW" sz="1800" b="1"/>
              <a:t>----- </a:t>
            </a:r>
            <a:r>
              <a:rPr lang="zh-TW" altLang="en-US" sz="1800" b="1"/>
              <a:t>國際非游離輻射防護委員會主席</a:t>
            </a:r>
            <a:endParaRPr lang="en-US" altLang="zh-TW" sz="1800" b="1"/>
          </a:p>
          <a:p>
            <a:pPr>
              <a:buFontTx/>
              <a:buNone/>
            </a:pPr>
            <a:r>
              <a:rPr lang="en-US" altLang="zh-TW" sz="1800" b="1"/>
              <a:t>                                    </a:t>
            </a:r>
            <a:r>
              <a:rPr lang="zh-TW" altLang="en-US" sz="1800" b="1"/>
              <a:t>貝契亞 </a:t>
            </a:r>
            <a:r>
              <a:rPr lang="en-US" altLang="zh-TW" sz="1800" b="1"/>
              <a:t>2007-10-23</a:t>
            </a:r>
            <a:r>
              <a:rPr lang="zh-TW" altLang="en-US" sz="1800" b="1"/>
              <a:t>台北</a:t>
            </a:r>
            <a:endParaRPr lang="zh-TW" altLang="en-US" sz="1800"/>
          </a:p>
        </p:txBody>
      </p:sp>
      <p:pic>
        <p:nvPicPr>
          <p:cNvPr id="72708" name="圖片 3">
            <a:extLst>
              <a:ext uri="{FF2B5EF4-FFF2-40B4-BE49-F238E27FC236}">
                <a16:creationId xmlns:a16="http://schemas.microsoft.com/office/drawing/2014/main" id="{9FE616BF-379D-4469-B778-E5F5B8FD6E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4127500"/>
            <a:ext cx="2339975"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C18F0987-BC28-49F4-87E0-257E33E22429}"/>
              </a:ext>
            </a:extLst>
          </p:cNvPr>
          <p:cNvSpPr>
            <a:spLocks noGrp="1" noChangeArrowheads="1"/>
          </p:cNvSpPr>
          <p:nvPr>
            <p:ph type="title"/>
          </p:nvPr>
        </p:nvSpPr>
        <p:spPr/>
        <p:txBody>
          <a:bodyPr/>
          <a:lstStyle/>
          <a:p>
            <a:pPr eaLnBrk="1" hangingPunct="1"/>
            <a:r>
              <a:rPr lang="zh-TW" altLang="en-US" sz="9600" b="1">
                <a:solidFill>
                  <a:srgbClr val="C00000"/>
                </a:solidFill>
                <a:latin typeface="新細明體" panose="02020500000000000000" pitchFamily="18" charset="-120"/>
              </a:rPr>
              <a:t>預警原則</a:t>
            </a:r>
            <a:endParaRPr lang="en-US" altLang="zh-TW" sz="9600" b="1">
              <a:solidFill>
                <a:srgbClr val="C00000"/>
              </a:solidFill>
            </a:endParaRPr>
          </a:p>
        </p:txBody>
      </p:sp>
      <p:sp>
        <p:nvSpPr>
          <p:cNvPr id="73731" name="Rectangle 3">
            <a:extLst>
              <a:ext uri="{FF2B5EF4-FFF2-40B4-BE49-F238E27FC236}">
                <a16:creationId xmlns:a16="http://schemas.microsoft.com/office/drawing/2014/main" id="{C55FECFD-66ED-4757-B9CF-C838E9B39353}"/>
              </a:ext>
            </a:extLst>
          </p:cNvPr>
          <p:cNvSpPr>
            <a:spLocks noGrp="1" noChangeArrowheads="1"/>
          </p:cNvSpPr>
          <p:nvPr>
            <p:ph type="body" idx="1"/>
          </p:nvPr>
        </p:nvSpPr>
        <p:spPr/>
        <p:txBody>
          <a:bodyPr/>
          <a:lstStyle/>
          <a:p>
            <a:r>
              <a:rPr lang="zh-TW" altLang="en-US" sz="2800" b="1">
                <a:solidFill>
                  <a:srgbClr val="009900"/>
                </a:solidFill>
              </a:rPr>
              <a:t>萬一，世紀後發現有害？</a:t>
            </a:r>
            <a:endParaRPr lang="en-US" altLang="zh-TW" sz="2800" b="1">
              <a:solidFill>
                <a:srgbClr val="009900"/>
              </a:solidFill>
            </a:endParaRPr>
          </a:p>
          <a:p>
            <a:pPr eaLnBrk="1" hangingPunct="1"/>
            <a:r>
              <a:rPr lang="zh-TW" altLang="en-US" sz="2800" b="1">
                <a:solidFill>
                  <a:srgbClr val="009900"/>
                </a:solidFill>
                <a:latin typeface="新細明體" panose="02020500000000000000" pitchFamily="18" charset="-120"/>
              </a:rPr>
              <a:t>人生本充滿風險，可說「每件事」均具風險</a:t>
            </a:r>
            <a:endParaRPr lang="en-US" altLang="zh-TW" sz="2800" b="1">
              <a:solidFill>
                <a:srgbClr val="009900"/>
              </a:solidFill>
              <a:latin typeface="新細明體" panose="02020500000000000000" pitchFamily="18" charset="-120"/>
            </a:endParaRPr>
          </a:p>
          <a:p>
            <a:pPr eaLnBrk="1" hangingPunct="1"/>
            <a:endParaRPr lang="zh-TW" altLang="en-US" sz="2800" b="1">
              <a:solidFill>
                <a:srgbClr val="009900"/>
              </a:solidFill>
              <a:latin typeface="新細明體" panose="02020500000000000000" pitchFamily="18" charset="-120"/>
            </a:endParaRPr>
          </a:p>
        </p:txBody>
      </p:sp>
      <p:pic>
        <p:nvPicPr>
          <p:cNvPr id="73732" name="圖片 1">
            <a:extLst>
              <a:ext uri="{FF2B5EF4-FFF2-40B4-BE49-F238E27FC236}">
                <a16:creationId xmlns:a16="http://schemas.microsoft.com/office/drawing/2014/main" id="{19AD6AFD-7855-4E34-9DDB-AB639A41CB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3505200"/>
            <a:ext cx="47720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圖片 3">
            <a:extLst>
              <a:ext uri="{FF2B5EF4-FFF2-40B4-BE49-F238E27FC236}">
                <a16:creationId xmlns:a16="http://schemas.microsoft.com/office/drawing/2014/main" id="{4D4AF2D8-875D-439B-90EF-3E274C535A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6563" y="3573463"/>
            <a:ext cx="3433762"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2B8A26-0AAC-417F-B842-3C52CA0D750D}"/>
              </a:ext>
            </a:extLst>
          </p:cNvPr>
          <p:cNvSpPr>
            <a:spLocks noGrp="1" noChangeArrowheads="1"/>
          </p:cNvSpPr>
          <p:nvPr>
            <p:ph type="title"/>
          </p:nvPr>
        </p:nvSpPr>
        <p:spPr/>
        <p:txBody>
          <a:bodyPr/>
          <a:lstStyle/>
          <a:p>
            <a:pPr eaLnBrk="1" hangingPunct="1"/>
            <a:r>
              <a:rPr lang="zh-TW" altLang="en-US" sz="5400" b="1">
                <a:solidFill>
                  <a:srgbClr val="0000FF"/>
                </a:solidFill>
                <a:latin typeface="新細明體" panose="02020500000000000000" pitchFamily="18" charset="-120"/>
              </a:rPr>
              <a:t>預警原則可預警本身？</a:t>
            </a:r>
          </a:p>
        </p:txBody>
      </p:sp>
      <p:sp>
        <p:nvSpPr>
          <p:cNvPr id="75779" name="Rectangle 3">
            <a:extLst>
              <a:ext uri="{FF2B5EF4-FFF2-40B4-BE49-F238E27FC236}">
                <a16:creationId xmlns:a16="http://schemas.microsoft.com/office/drawing/2014/main" id="{178C63A0-6C8B-4453-B801-2A1AEA1E3728}"/>
              </a:ext>
            </a:extLst>
          </p:cNvPr>
          <p:cNvSpPr>
            <a:spLocks noGrp="1" noChangeArrowheads="1"/>
          </p:cNvSpPr>
          <p:nvPr>
            <p:ph type="body" idx="1"/>
          </p:nvPr>
        </p:nvSpPr>
        <p:spPr/>
        <p:txBody>
          <a:bodyPr/>
          <a:lstStyle/>
          <a:p>
            <a:pPr eaLnBrk="1" hangingPunct="1"/>
            <a:r>
              <a:rPr lang="zh-TW" altLang="en-US" sz="2800" b="1">
                <a:solidFill>
                  <a:srgbClr val="009900"/>
                </a:solidFill>
                <a:latin typeface="新細明體" panose="02020500000000000000" pitchFamily="18" charset="-120"/>
              </a:rPr>
              <a:t>種牛痘等醫藥科技若不敢承擔丁點風險，哪有今天好的醫療成果？腳踏車（孔明車）風險？</a:t>
            </a:r>
          </a:p>
          <a:p>
            <a:pPr eaLnBrk="1" hangingPunct="1"/>
            <a:r>
              <a:rPr lang="en-US" altLang="zh-TW" sz="2800" b="1">
                <a:solidFill>
                  <a:srgbClr val="009900"/>
                </a:solidFill>
                <a:cs typeface="Times New Roman" panose="02020603050405020304" pitchFamily="18" charset="0"/>
              </a:rPr>
              <a:t>40</a:t>
            </a:r>
            <a:r>
              <a:rPr lang="zh-TW" altLang="en-US" sz="2800" b="1">
                <a:solidFill>
                  <a:srgbClr val="009900"/>
                </a:solidFill>
                <a:latin typeface="新細明體" panose="02020500000000000000" pitchFamily="18" charset="-120"/>
              </a:rPr>
              <a:t>萬年前，人類發現火時，可想見贊成和反對兩派爭論用火的風險，若反對派贏了，今天文明就改觀</a:t>
            </a:r>
            <a:r>
              <a:rPr lang="zh-TW" altLang="en-US" sz="2800">
                <a:solidFill>
                  <a:srgbClr val="009900"/>
                </a:solidFill>
                <a:latin typeface="新細明體" panose="02020500000000000000" pitchFamily="18" charset="-120"/>
              </a:rPr>
              <a:t> </a:t>
            </a:r>
          </a:p>
          <a:p>
            <a:pPr eaLnBrk="1" hangingPunct="1"/>
            <a:endParaRPr lang="en-US" altLang="zh-TW" sz="2800">
              <a:solidFill>
                <a:srgbClr val="000000"/>
              </a:solidFill>
              <a:latin typeface="新細明體" panose="02020500000000000000" pitchFamily="18" charset="-120"/>
            </a:endParaRPr>
          </a:p>
        </p:txBody>
      </p:sp>
      <p:pic>
        <p:nvPicPr>
          <p:cNvPr id="75780" name="圖片 1">
            <a:extLst>
              <a:ext uri="{FF2B5EF4-FFF2-40B4-BE49-F238E27FC236}">
                <a16:creationId xmlns:a16="http://schemas.microsoft.com/office/drawing/2014/main" id="{2C361300-0DC4-4FA8-A172-4FD1FF7842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3933825"/>
            <a:ext cx="4598988"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圖片 3">
            <a:extLst>
              <a:ext uri="{FF2B5EF4-FFF2-40B4-BE49-F238E27FC236}">
                <a16:creationId xmlns:a16="http://schemas.microsoft.com/office/drawing/2014/main" id="{0A2822FC-F83B-493C-B293-B16E6DF3392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6325" y="4541838"/>
            <a:ext cx="27051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C7DBE18-C637-47A6-B6E7-D910B518ADDD}"/>
              </a:ext>
            </a:extLst>
          </p:cNvPr>
          <p:cNvSpPr>
            <a:spLocks noGrp="1" noChangeArrowheads="1"/>
          </p:cNvSpPr>
          <p:nvPr>
            <p:ph type="body" idx="1"/>
          </p:nvPr>
        </p:nvSpPr>
        <p:spPr>
          <a:xfrm>
            <a:off x="468313" y="609600"/>
            <a:ext cx="5399087" cy="5486400"/>
          </a:xfrm>
        </p:spPr>
        <p:txBody>
          <a:bodyPr/>
          <a:lstStyle/>
          <a:p>
            <a:pPr marL="609600" indent="-609600" eaLnBrk="1" hangingPunct="1">
              <a:buFontTx/>
              <a:buNone/>
            </a:pPr>
            <a:r>
              <a:rPr lang="zh-TW" altLang="en-US" sz="3600" b="1">
                <a:solidFill>
                  <a:srgbClr val="0000FF"/>
                </a:solidFill>
              </a:rPr>
              <a:t>微波爐之父</a:t>
            </a:r>
            <a:r>
              <a:rPr lang="en-US" altLang="zh-TW" sz="1800" b="1">
                <a:solidFill>
                  <a:srgbClr val="0000FF"/>
                </a:solidFill>
              </a:rPr>
              <a:t>1946</a:t>
            </a:r>
            <a:r>
              <a:rPr lang="zh-TW" altLang="en-US" sz="1800" b="1">
                <a:solidFill>
                  <a:srgbClr val="0000FF"/>
                </a:solidFill>
              </a:rPr>
              <a:t>年</a:t>
            </a:r>
            <a:r>
              <a:rPr lang="zh-TW" altLang="en-US" b="1">
                <a:solidFill>
                  <a:srgbClr val="0000FF"/>
                </a:solidFill>
              </a:rPr>
              <a:t>發現熱效應</a:t>
            </a:r>
            <a:endParaRPr lang="zh-TW" altLang="en-US" b="1">
              <a:solidFill>
                <a:srgbClr val="006600"/>
              </a:solidFill>
            </a:endParaRPr>
          </a:p>
          <a:p>
            <a:pPr marL="609600" indent="-609600" eaLnBrk="1" hangingPunct="1">
              <a:buFontTx/>
              <a:buNone/>
            </a:pPr>
            <a:r>
              <a:rPr lang="zh-TW" altLang="en-US" b="1">
                <a:solidFill>
                  <a:srgbClr val="009900"/>
                </a:solidFill>
              </a:rPr>
              <a:t>*選</a:t>
            </a:r>
            <a:r>
              <a:rPr lang="en-US" altLang="zh-TW" b="1">
                <a:solidFill>
                  <a:srgbClr val="009900"/>
                </a:solidFill>
              </a:rPr>
              <a:t>2.45GHz</a:t>
            </a:r>
            <a:r>
              <a:rPr lang="zh-TW" altLang="en-US" sz="1400" b="1">
                <a:solidFill>
                  <a:srgbClr val="009900"/>
                </a:solidFill>
              </a:rPr>
              <a:t>避通訊 </a:t>
            </a:r>
            <a:r>
              <a:rPr lang="zh-TW" altLang="en-US" b="1">
                <a:solidFill>
                  <a:srgbClr val="009900"/>
                </a:solidFill>
              </a:rPr>
              <a:t>*太高頻</a:t>
            </a:r>
            <a:r>
              <a:rPr lang="zh-TW" altLang="en-US" sz="1400" b="1">
                <a:solidFill>
                  <a:srgbClr val="009900"/>
                </a:solidFill>
              </a:rPr>
              <a:t>不易穿透煮不均 </a:t>
            </a:r>
            <a:r>
              <a:rPr lang="zh-TW" altLang="en-US" b="1">
                <a:solidFill>
                  <a:srgbClr val="009900"/>
                </a:solidFill>
              </a:rPr>
              <a:t>*太低頻</a:t>
            </a:r>
            <a:r>
              <a:rPr lang="zh-TW" altLang="en-US" sz="1400" b="1">
                <a:solidFill>
                  <a:srgbClr val="009900"/>
                </a:solidFill>
              </a:rPr>
              <a:t>吸收不夠煮不好</a:t>
            </a:r>
            <a:endParaRPr lang="zh-TW" altLang="en-US" b="1">
              <a:solidFill>
                <a:srgbClr val="009900"/>
              </a:solidFill>
            </a:endParaRPr>
          </a:p>
          <a:p>
            <a:pPr marL="609600" indent="-609600" eaLnBrk="1" hangingPunct="1">
              <a:buFontTx/>
              <a:buNone/>
            </a:pPr>
            <a:endParaRPr lang="en-US" altLang="zh-TW" b="1">
              <a:solidFill>
                <a:srgbClr val="006600"/>
              </a:solidFill>
            </a:endParaRPr>
          </a:p>
        </p:txBody>
      </p:sp>
      <p:pic>
        <p:nvPicPr>
          <p:cNvPr id="8195" name="圖片 1">
            <a:extLst>
              <a:ext uri="{FF2B5EF4-FFF2-40B4-BE49-F238E27FC236}">
                <a16:creationId xmlns:a16="http://schemas.microsoft.com/office/drawing/2014/main" id="{0403719D-8430-41D8-B47B-3165C75913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836613"/>
            <a:ext cx="2952750"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圖片 2">
            <a:extLst>
              <a:ext uri="{FF2B5EF4-FFF2-40B4-BE49-F238E27FC236}">
                <a16:creationId xmlns:a16="http://schemas.microsoft.com/office/drawing/2014/main" id="{3AEABF1D-EF00-450E-A188-B50B80D519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0438" y="2420938"/>
            <a:ext cx="439102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標題 1">
            <a:extLst>
              <a:ext uri="{FF2B5EF4-FFF2-40B4-BE49-F238E27FC236}">
                <a16:creationId xmlns:a16="http://schemas.microsoft.com/office/drawing/2014/main" id="{4259E677-DB80-4C52-B80F-60E297D60906}"/>
              </a:ext>
            </a:extLst>
          </p:cNvPr>
          <p:cNvSpPr>
            <a:spLocks noGrp="1"/>
          </p:cNvSpPr>
          <p:nvPr>
            <p:ph type="title"/>
          </p:nvPr>
        </p:nvSpPr>
        <p:spPr/>
        <p:txBody>
          <a:bodyPr/>
          <a:lstStyle/>
          <a:p>
            <a:r>
              <a:rPr lang="zh-TW" altLang="en-US" sz="8800" b="1">
                <a:solidFill>
                  <a:srgbClr val="3333FF"/>
                </a:solidFill>
              </a:rPr>
              <a:t>回力鏢 </a:t>
            </a:r>
            <a:r>
              <a:rPr lang="en-US" altLang="zh-TW" sz="4000" b="1">
                <a:solidFill>
                  <a:srgbClr val="3333FF"/>
                </a:solidFill>
              </a:rPr>
              <a:t>boomerang</a:t>
            </a:r>
            <a:endParaRPr lang="zh-TW" altLang="en-US" sz="4000" b="1">
              <a:solidFill>
                <a:srgbClr val="3333FF"/>
              </a:solidFill>
            </a:endParaRPr>
          </a:p>
        </p:txBody>
      </p:sp>
      <p:sp>
        <p:nvSpPr>
          <p:cNvPr id="77827" name="內容版面配置區 2">
            <a:extLst>
              <a:ext uri="{FF2B5EF4-FFF2-40B4-BE49-F238E27FC236}">
                <a16:creationId xmlns:a16="http://schemas.microsoft.com/office/drawing/2014/main" id="{229C018E-16A8-4E81-BC7E-299C2D07889B}"/>
              </a:ext>
            </a:extLst>
          </p:cNvPr>
          <p:cNvSpPr>
            <a:spLocks noGrp="1"/>
          </p:cNvSpPr>
          <p:nvPr>
            <p:ph idx="1"/>
          </p:nvPr>
        </p:nvSpPr>
        <p:spPr>
          <a:xfrm>
            <a:off x="685800" y="1981200"/>
            <a:ext cx="7772400" cy="4040188"/>
          </a:xfrm>
        </p:spPr>
        <p:txBody>
          <a:bodyPr/>
          <a:lstStyle/>
          <a:p>
            <a:r>
              <a:rPr lang="zh-TW" altLang="en-US" sz="3000" b="1">
                <a:solidFill>
                  <a:srgbClr val="009900"/>
                </a:solidFill>
              </a:rPr>
              <a:t>實施預警原則於電磁波的健康問題時，會產生相反效果，因為會使得民眾更害怕電磁場風險，也引發恐慌</a:t>
            </a:r>
            <a:endParaRPr lang="en-US" altLang="zh-TW" sz="3000" b="1">
              <a:solidFill>
                <a:srgbClr val="009900"/>
              </a:solidFill>
            </a:endParaRPr>
          </a:p>
          <a:p>
            <a:r>
              <a:rPr lang="zh-TW" altLang="en-US" sz="3000" b="1">
                <a:solidFill>
                  <a:srgbClr val="009900"/>
                </a:solidFill>
              </a:rPr>
              <a:t>世衛定義「健康」（不只是沒有生病或衰弱，更是身體、心理、社會的完整福祉），則預警原則會傷及健康</a:t>
            </a:r>
          </a:p>
        </p:txBody>
      </p:sp>
      <p:pic>
        <p:nvPicPr>
          <p:cNvPr id="77828" name="圖片 1">
            <a:extLst>
              <a:ext uri="{FF2B5EF4-FFF2-40B4-BE49-F238E27FC236}">
                <a16:creationId xmlns:a16="http://schemas.microsoft.com/office/drawing/2014/main" id="{82536B76-7A34-46AD-87A3-A162C37D0C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5013325"/>
            <a:ext cx="398621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標題 1">
            <a:extLst>
              <a:ext uri="{FF2B5EF4-FFF2-40B4-BE49-F238E27FC236}">
                <a16:creationId xmlns:a16="http://schemas.microsoft.com/office/drawing/2014/main" id="{159E5C9A-2D6F-499E-80E2-65FBF410218A}"/>
              </a:ext>
            </a:extLst>
          </p:cNvPr>
          <p:cNvSpPr>
            <a:spLocks noGrp="1"/>
          </p:cNvSpPr>
          <p:nvPr>
            <p:ph type="title"/>
          </p:nvPr>
        </p:nvSpPr>
        <p:spPr/>
        <p:txBody>
          <a:bodyPr/>
          <a:lstStyle/>
          <a:p>
            <a:r>
              <a:rPr lang="zh-TW" altLang="en-US" sz="8800" b="1">
                <a:solidFill>
                  <a:srgbClr val="3333FF"/>
                </a:solidFill>
              </a:rPr>
              <a:t>優缺併陳</a:t>
            </a:r>
          </a:p>
        </p:txBody>
      </p:sp>
      <p:sp>
        <p:nvSpPr>
          <p:cNvPr id="78851" name="內容版面配置區 2">
            <a:extLst>
              <a:ext uri="{FF2B5EF4-FFF2-40B4-BE49-F238E27FC236}">
                <a16:creationId xmlns:a16="http://schemas.microsoft.com/office/drawing/2014/main" id="{1E3AD9E5-42A1-489D-89C6-7FA0B4FE9DA6}"/>
              </a:ext>
            </a:extLst>
          </p:cNvPr>
          <p:cNvSpPr>
            <a:spLocks noGrp="1"/>
          </p:cNvSpPr>
          <p:nvPr>
            <p:ph idx="1"/>
          </p:nvPr>
        </p:nvSpPr>
        <p:spPr/>
        <p:txBody>
          <a:bodyPr/>
          <a:lstStyle/>
          <a:p>
            <a:r>
              <a:rPr lang="zh-TW" altLang="en-US" b="1">
                <a:solidFill>
                  <a:srgbClr val="009900"/>
                </a:solidFill>
              </a:rPr>
              <a:t>將預警原則應用在該原則上，就知放棄此原則，因我們不可能證明無害</a:t>
            </a:r>
            <a:endParaRPr lang="en-US" altLang="zh-TW" b="1">
              <a:solidFill>
                <a:srgbClr val="009900"/>
              </a:solidFill>
            </a:endParaRPr>
          </a:p>
          <a:p>
            <a:r>
              <a:rPr lang="zh-TW" altLang="en-US" b="1">
                <a:solidFill>
                  <a:srgbClr val="009900"/>
                </a:solidFill>
              </a:rPr>
              <a:t>優點是提醒不可魯莽、缺點是妨礙創新</a:t>
            </a:r>
          </a:p>
        </p:txBody>
      </p:sp>
      <p:pic>
        <p:nvPicPr>
          <p:cNvPr id="78852" name="圖片 1">
            <a:extLst>
              <a:ext uri="{FF2B5EF4-FFF2-40B4-BE49-F238E27FC236}">
                <a16:creationId xmlns:a16="http://schemas.microsoft.com/office/drawing/2014/main" id="{61CF9B2D-6028-40FA-B077-8954974CED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3786188"/>
            <a:ext cx="250507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標題 1">
            <a:extLst>
              <a:ext uri="{FF2B5EF4-FFF2-40B4-BE49-F238E27FC236}">
                <a16:creationId xmlns:a16="http://schemas.microsoft.com/office/drawing/2014/main" id="{ACB6661E-23A8-401A-9F1F-5860769534B2}"/>
              </a:ext>
            </a:extLst>
          </p:cNvPr>
          <p:cNvSpPr>
            <a:spLocks noGrp="1"/>
          </p:cNvSpPr>
          <p:nvPr>
            <p:ph type="title"/>
          </p:nvPr>
        </p:nvSpPr>
        <p:spPr/>
        <p:txBody>
          <a:bodyPr/>
          <a:lstStyle/>
          <a:p>
            <a:r>
              <a:rPr lang="zh-TW" altLang="en-US" sz="8800" b="1">
                <a:solidFill>
                  <a:srgbClr val="3333FF"/>
                </a:solidFill>
              </a:rPr>
              <a:t>世界衛生組織</a:t>
            </a:r>
          </a:p>
        </p:txBody>
      </p:sp>
      <p:sp>
        <p:nvSpPr>
          <p:cNvPr id="79875" name="內容版面配置區 2">
            <a:extLst>
              <a:ext uri="{FF2B5EF4-FFF2-40B4-BE49-F238E27FC236}">
                <a16:creationId xmlns:a16="http://schemas.microsoft.com/office/drawing/2014/main" id="{4AA002B4-ABC9-4721-9B2C-2817C3C2278E}"/>
              </a:ext>
            </a:extLst>
          </p:cNvPr>
          <p:cNvSpPr>
            <a:spLocks noGrp="1"/>
          </p:cNvSpPr>
          <p:nvPr>
            <p:ph idx="1"/>
          </p:nvPr>
        </p:nvSpPr>
        <p:spPr/>
        <p:txBody>
          <a:bodyPr/>
          <a:lstStyle/>
          <a:p>
            <a:r>
              <a:rPr lang="zh-TW" altLang="en-US" b="1">
                <a:solidFill>
                  <a:srgbClr val="009900"/>
                </a:solidFill>
              </a:rPr>
              <a:t>國際限值內，並無可信的證據顯示暴露於電磁場中會導致任何不利的健康效應        </a:t>
            </a:r>
            <a:endParaRPr lang="en-US" altLang="zh-TW" b="1">
              <a:solidFill>
                <a:srgbClr val="009900"/>
              </a:solidFill>
            </a:endParaRPr>
          </a:p>
          <a:p>
            <a:r>
              <a:rPr lang="zh-TW" altLang="en-US" b="1">
                <a:solidFill>
                  <a:srgbClr val="009900"/>
                </a:solidFill>
              </a:rPr>
              <a:t>建議各國採用國際標準，若考慮預警措施，則勿傷以科學為根據而訂的國際標準限值</a:t>
            </a:r>
          </a:p>
        </p:txBody>
      </p:sp>
      <p:pic>
        <p:nvPicPr>
          <p:cNvPr id="79876" name="Picture 2" descr="ç¸éåç">
            <a:extLst>
              <a:ext uri="{FF2B5EF4-FFF2-40B4-BE49-F238E27FC236}">
                <a16:creationId xmlns:a16="http://schemas.microsoft.com/office/drawing/2014/main" id="{5FD73427-5198-45E1-A5D5-16C01C745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4437063"/>
            <a:ext cx="2392363"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圖片 4">
            <a:extLst>
              <a:ext uri="{FF2B5EF4-FFF2-40B4-BE49-F238E27FC236}">
                <a16:creationId xmlns:a16="http://schemas.microsoft.com/office/drawing/2014/main" id="{5061192D-B9EA-4CC6-9A21-DA7CE23621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0113" y="4468813"/>
            <a:ext cx="1627187"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標題 1">
            <a:extLst>
              <a:ext uri="{FF2B5EF4-FFF2-40B4-BE49-F238E27FC236}">
                <a16:creationId xmlns:a16="http://schemas.microsoft.com/office/drawing/2014/main" id="{ED7ABB8E-E24D-40DD-A69A-947F2A4BCAC4}"/>
              </a:ext>
            </a:extLst>
          </p:cNvPr>
          <p:cNvSpPr>
            <a:spLocks noGrp="1"/>
          </p:cNvSpPr>
          <p:nvPr>
            <p:ph type="title"/>
          </p:nvPr>
        </p:nvSpPr>
        <p:spPr/>
        <p:txBody>
          <a:bodyPr/>
          <a:lstStyle/>
          <a:p>
            <a:r>
              <a:rPr lang="zh-TW" altLang="en-US" sz="9600" b="1">
                <a:solidFill>
                  <a:srgbClr val="C00000"/>
                </a:solidFill>
              </a:rPr>
              <a:t>討論</a:t>
            </a:r>
          </a:p>
        </p:txBody>
      </p:sp>
      <p:sp>
        <p:nvSpPr>
          <p:cNvPr id="80899" name="內容版面配置區 2">
            <a:extLst>
              <a:ext uri="{FF2B5EF4-FFF2-40B4-BE49-F238E27FC236}">
                <a16:creationId xmlns:a16="http://schemas.microsoft.com/office/drawing/2014/main" id="{B243F1CB-AA75-46EA-A48E-1195EFAAC220}"/>
              </a:ext>
            </a:extLst>
          </p:cNvPr>
          <p:cNvSpPr>
            <a:spLocks noGrp="1"/>
          </p:cNvSpPr>
          <p:nvPr>
            <p:ph idx="1"/>
          </p:nvPr>
        </p:nvSpPr>
        <p:spPr/>
        <p:txBody>
          <a:bodyPr/>
          <a:lstStyle/>
          <a:p>
            <a:endParaRPr lang="zh-TW" altLang="en-US"/>
          </a:p>
        </p:txBody>
      </p:sp>
      <p:pic>
        <p:nvPicPr>
          <p:cNvPr id="80900" name="圖片 3">
            <a:extLst>
              <a:ext uri="{FF2B5EF4-FFF2-40B4-BE49-F238E27FC236}">
                <a16:creationId xmlns:a16="http://schemas.microsoft.com/office/drawing/2014/main" id="{29A99A19-4FD7-4EF6-B76E-6682F787C1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81200"/>
            <a:ext cx="6192837"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3639F83C-B82F-400C-9756-785468B0B38F}"/>
              </a:ext>
            </a:extLst>
          </p:cNvPr>
          <p:cNvSpPr>
            <a:spLocks noGrp="1" noChangeArrowheads="1"/>
          </p:cNvSpPr>
          <p:nvPr>
            <p:ph type="title"/>
          </p:nvPr>
        </p:nvSpPr>
        <p:spPr>
          <a:xfrm>
            <a:off x="539750" y="609600"/>
            <a:ext cx="8135938" cy="1143000"/>
          </a:xfrm>
        </p:spPr>
        <p:txBody>
          <a:bodyPr/>
          <a:lstStyle/>
          <a:p>
            <a:pPr eaLnBrk="1" hangingPunct="1"/>
            <a:r>
              <a:rPr lang="zh-TW" altLang="en-US" sz="6800" b="1">
                <a:solidFill>
                  <a:srgbClr val="3333FF"/>
                </a:solidFill>
              </a:rPr>
              <a:t>正確知識的重要性</a:t>
            </a:r>
            <a:endParaRPr lang="en-US" altLang="zh-TW" sz="6800" b="1">
              <a:solidFill>
                <a:srgbClr val="3333FF"/>
              </a:solidFill>
            </a:endParaRPr>
          </a:p>
        </p:txBody>
      </p:sp>
      <p:sp>
        <p:nvSpPr>
          <p:cNvPr id="81923" name="Rectangle 3">
            <a:extLst>
              <a:ext uri="{FF2B5EF4-FFF2-40B4-BE49-F238E27FC236}">
                <a16:creationId xmlns:a16="http://schemas.microsoft.com/office/drawing/2014/main" id="{31FCE20B-B080-4547-A1AD-E57893DE2A3D}"/>
              </a:ext>
            </a:extLst>
          </p:cNvPr>
          <p:cNvSpPr>
            <a:spLocks noGrp="1" noChangeArrowheads="1"/>
          </p:cNvSpPr>
          <p:nvPr>
            <p:ph type="body" idx="1"/>
          </p:nvPr>
        </p:nvSpPr>
        <p:spPr>
          <a:xfrm>
            <a:off x="685800" y="2492375"/>
            <a:ext cx="3657600" cy="3603625"/>
          </a:xfrm>
        </p:spPr>
        <p:txBody>
          <a:bodyPr/>
          <a:lstStyle/>
          <a:p>
            <a:pPr eaLnBrk="1" hangingPunct="1">
              <a:buFontTx/>
              <a:buNone/>
            </a:pPr>
            <a:r>
              <a:rPr lang="zh-TW" altLang="en-US" sz="2400" b="1">
                <a:solidFill>
                  <a:srgbClr val="009900"/>
                </a:solidFill>
                <a:latin typeface="新細明體" panose="02020500000000000000" pitchFamily="18" charset="-120"/>
              </a:rPr>
              <a:t>微波出不來，因微波波長</a:t>
            </a:r>
            <a:r>
              <a:rPr lang="en-US" altLang="zh-TW" sz="2400" b="1">
                <a:solidFill>
                  <a:srgbClr val="009900"/>
                </a:solidFill>
              </a:rPr>
              <a:t>12</a:t>
            </a:r>
            <a:r>
              <a:rPr lang="zh-TW" altLang="en-US" sz="2400" b="1">
                <a:solidFill>
                  <a:srgbClr val="009900"/>
                </a:solidFill>
                <a:latin typeface="新細明體" panose="02020500000000000000" pitchFamily="18" charset="-120"/>
              </a:rPr>
              <a:t>公分，遠大於爐門金屬網窗尺寸，效果猶如堅實金屬壁</a:t>
            </a:r>
            <a:endParaRPr lang="en-US" altLang="zh-TW" sz="2400" b="1">
              <a:solidFill>
                <a:srgbClr val="009900"/>
              </a:solidFill>
              <a:latin typeface="新細明體" panose="02020500000000000000" pitchFamily="18" charset="-120"/>
            </a:endParaRPr>
          </a:p>
          <a:p>
            <a:pPr eaLnBrk="1" hangingPunct="1">
              <a:buFontTx/>
              <a:buNone/>
            </a:pPr>
            <a:endParaRPr lang="en-US" altLang="zh-TW" sz="1200" b="1">
              <a:solidFill>
                <a:srgbClr val="009900"/>
              </a:solidFill>
              <a:latin typeface="新細明體" panose="02020500000000000000" pitchFamily="18" charset="-120"/>
            </a:endParaRPr>
          </a:p>
          <a:p>
            <a:pPr eaLnBrk="1" hangingPunct="1">
              <a:buFontTx/>
              <a:buNone/>
            </a:pPr>
            <a:r>
              <a:rPr lang="zh-TW" altLang="en-US" sz="2400" b="1">
                <a:solidFill>
                  <a:srgbClr val="009900"/>
                </a:solidFill>
                <a:latin typeface="新細明體" panose="02020500000000000000" pitchFamily="18" charset="-120"/>
              </a:rPr>
              <a:t>可看到爐內食物，因光波長遠小於爐門金屬網窗尺寸，可自由進出</a:t>
            </a:r>
            <a:endParaRPr lang="en-US" altLang="zh-TW" sz="2400" b="1">
              <a:solidFill>
                <a:srgbClr val="009900"/>
              </a:solidFill>
              <a:latin typeface="新細明體" panose="02020500000000000000" pitchFamily="18" charset="-120"/>
            </a:endParaRPr>
          </a:p>
        </p:txBody>
      </p:sp>
      <p:pic>
        <p:nvPicPr>
          <p:cNvPr id="81924" name="Picture 5">
            <a:extLst>
              <a:ext uri="{FF2B5EF4-FFF2-40B4-BE49-F238E27FC236}">
                <a16:creationId xmlns:a16="http://schemas.microsoft.com/office/drawing/2014/main" id="{96EF06CD-8BA7-46B0-91BC-0EC963673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636838"/>
            <a:ext cx="319722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標題 1">
            <a:extLst>
              <a:ext uri="{FF2B5EF4-FFF2-40B4-BE49-F238E27FC236}">
                <a16:creationId xmlns:a16="http://schemas.microsoft.com/office/drawing/2014/main" id="{57B9BEEF-A00A-41F0-AEE0-4F3D4E33CD2F}"/>
              </a:ext>
            </a:extLst>
          </p:cNvPr>
          <p:cNvSpPr>
            <a:spLocks noGrp="1"/>
          </p:cNvSpPr>
          <p:nvPr>
            <p:ph type="title"/>
          </p:nvPr>
        </p:nvSpPr>
        <p:spPr>
          <a:xfrm>
            <a:off x="457200" y="1125538"/>
            <a:ext cx="4259263" cy="3671887"/>
          </a:xfrm>
        </p:spPr>
        <p:txBody>
          <a:bodyPr/>
          <a:lstStyle/>
          <a:p>
            <a:r>
              <a:rPr lang="zh-TW" altLang="en-US" sz="4800" b="1">
                <a:solidFill>
                  <a:srgbClr val="0000FF"/>
                </a:solidFill>
              </a:rPr>
              <a:t>反對者於午夜夢迴時，可捫心自問：「我真的瞭解電磁波</a:t>
            </a:r>
            <a:r>
              <a:rPr lang="zh-TW" altLang="en-US" sz="2000" b="1">
                <a:solidFill>
                  <a:srgbClr val="0000FF"/>
                </a:solidFill>
              </a:rPr>
              <a:t>（健康效應）</a:t>
            </a:r>
            <a:r>
              <a:rPr lang="zh-TW" altLang="en-US" sz="4800" b="1">
                <a:solidFill>
                  <a:srgbClr val="0000FF"/>
                </a:solidFill>
              </a:rPr>
              <a:t>？」</a:t>
            </a:r>
          </a:p>
        </p:txBody>
      </p:sp>
      <p:sp>
        <p:nvSpPr>
          <p:cNvPr id="83971" name="內容版面配置區 2">
            <a:extLst>
              <a:ext uri="{FF2B5EF4-FFF2-40B4-BE49-F238E27FC236}">
                <a16:creationId xmlns:a16="http://schemas.microsoft.com/office/drawing/2014/main" id="{09276CB1-8DF5-413D-9A5D-C4B3E699434F}"/>
              </a:ext>
            </a:extLst>
          </p:cNvPr>
          <p:cNvSpPr>
            <a:spLocks noGrp="1"/>
          </p:cNvSpPr>
          <p:nvPr>
            <p:ph idx="1"/>
          </p:nvPr>
        </p:nvSpPr>
        <p:spPr>
          <a:xfrm>
            <a:off x="971550" y="2060575"/>
            <a:ext cx="7486650" cy="4035425"/>
          </a:xfrm>
        </p:spPr>
        <p:txBody>
          <a:bodyPr/>
          <a:lstStyle/>
          <a:p>
            <a:pPr>
              <a:buFontTx/>
              <a:buNone/>
            </a:pPr>
            <a:endParaRPr lang="en-US" altLang="zh-TW" sz="1400" b="1"/>
          </a:p>
        </p:txBody>
      </p:sp>
      <p:pic>
        <p:nvPicPr>
          <p:cNvPr id="83972" name="內容版面配置區 3" descr="電磁恐慌書封（低）.jpg">
            <a:extLst>
              <a:ext uri="{FF2B5EF4-FFF2-40B4-BE49-F238E27FC236}">
                <a16:creationId xmlns:a16="http://schemas.microsoft.com/office/drawing/2014/main" id="{DDDD546D-E890-4794-BF5D-A1ED5ECAB2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908050"/>
            <a:ext cx="3670300" cy="500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FBE40B8D-235E-4451-8B5E-5862E7EA7534}"/>
              </a:ext>
            </a:extLst>
          </p:cNvPr>
          <p:cNvSpPr>
            <a:spLocks noGrp="1" noChangeArrowheads="1"/>
          </p:cNvSpPr>
          <p:nvPr>
            <p:ph type="title"/>
          </p:nvPr>
        </p:nvSpPr>
        <p:spPr/>
        <p:txBody>
          <a:bodyPr/>
          <a:lstStyle/>
          <a:p>
            <a:pPr eaLnBrk="1" hangingPunct="1"/>
            <a:r>
              <a:rPr lang="zh-TW" altLang="en-US" sz="6600" b="1">
                <a:solidFill>
                  <a:srgbClr val="3333FF"/>
                </a:solidFill>
              </a:rPr>
              <a:t>萬千寵愛在一身</a:t>
            </a:r>
          </a:p>
        </p:txBody>
      </p:sp>
      <p:sp>
        <p:nvSpPr>
          <p:cNvPr id="84995" name="Rectangle 3">
            <a:extLst>
              <a:ext uri="{FF2B5EF4-FFF2-40B4-BE49-F238E27FC236}">
                <a16:creationId xmlns:a16="http://schemas.microsoft.com/office/drawing/2014/main" id="{C6C44634-E417-4875-9C47-2EC16BF24C40}"/>
              </a:ext>
            </a:extLst>
          </p:cNvPr>
          <p:cNvSpPr>
            <a:spLocks noGrp="1" noChangeArrowheads="1"/>
          </p:cNvSpPr>
          <p:nvPr>
            <p:ph type="body" idx="1"/>
          </p:nvPr>
        </p:nvSpPr>
        <p:spPr/>
        <p:txBody>
          <a:bodyPr/>
          <a:lstStyle/>
          <a:p>
            <a:pPr eaLnBrk="1" hangingPunct="1"/>
            <a:r>
              <a:rPr lang="zh-TW" altLang="en-US" sz="3600" b="1">
                <a:solidFill>
                  <a:srgbClr val="009900"/>
                </a:solidFill>
              </a:rPr>
              <a:t>電磁波已比許多化學物質更受研究</a:t>
            </a:r>
          </a:p>
          <a:p>
            <a:pPr eaLnBrk="1" hangingPunct="1"/>
            <a:r>
              <a:rPr lang="zh-TW" altLang="en-US" sz="3600" b="1">
                <a:solidFill>
                  <a:srgbClr val="009900"/>
                </a:solidFill>
              </a:rPr>
              <a:t>還須多少資源花在單一項目？</a:t>
            </a:r>
            <a:endParaRPr lang="en-US" altLang="zh-TW" sz="3600" b="1">
              <a:solidFill>
                <a:srgbClr val="009900"/>
              </a:solidFill>
            </a:endParaRPr>
          </a:p>
          <a:p>
            <a:pPr eaLnBrk="1" hangingPunct="1"/>
            <a:endParaRPr lang="en-US" altLang="zh-TW"/>
          </a:p>
        </p:txBody>
      </p:sp>
      <p:pic>
        <p:nvPicPr>
          <p:cNvPr id="84996" name="Picture 4">
            <a:extLst>
              <a:ext uri="{FF2B5EF4-FFF2-40B4-BE49-F238E27FC236}">
                <a16:creationId xmlns:a16="http://schemas.microsoft.com/office/drawing/2014/main" id="{E029E2AD-8D0B-4773-9525-A6B51E99D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829050"/>
            <a:ext cx="23701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5">
            <a:extLst>
              <a:ext uri="{FF2B5EF4-FFF2-40B4-BE49-F238E27FC236}">
                <a16:creationId xmlns:a16="http://schemas.microsoft.com/office/drawing/2014/main" id="{52F6372A-EA69-4B5F-85C3-53799747F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810000"/>
            <a:ext cx="2230438"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6">
            <a:extLst>
              <a:ext uri="{FF2B5EF4-FFF2-40B4-BE49-F238E27FC236}">
                <a16:creationId xmlns:a16="http://schemas.microsoft.com/office/drawing/2014/main" id="{6AA7CAF2-859D-4132-B054-6D93A45BC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810000"/>
            <a:ext cx="17684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標題 1">
            <a:extLst>
              <a:ext uri="{FF2B5EF4-FFF2-40B4-BE49-F238E27FC236}">
                <a16:creationId xmlns:a16="http://schemas.microsoft.com/office/drawing/2014/main" id="{99B22366-A646-4FA0-B73F-E605DBCB4536}"/>
              </a:ext>
            </a:extLst>
          </p:cNvPr>
          <p:cNvSpPr>
            <a:spLocks noGrp="1"/>
          </p:cNvSpPr>
          <p:nvPr>
            <p:ph type="title"/>
          </p:nvPr>
        </p:nvSpPr>
        <p:spPr/>
        <p:txBody>
          <a:bodyPr/>
          <a:lstStyle/>
          <a:p>
            <a:r>
              <a:rPr lang="zh-TW" altLang="zh-TW" sz="3800" b="1">
                <a:solidFill>
                  <a:srgbClr val="3333FF"/>
                </a:solidFill>
              </a:rPr>
              <a:t>我</a:t>
            </a:r>
            <a:r>
              <a:rPr lang="zh-TW" altLang="en-US" sz="3800" b="1">
                <a:solidFill>
                  <a:srgbClr val="3333FF"/>
                </a:solidFill>
              </a:rPr>
              <a:t>「</a:t>
            </a:r>
            <a:r>
              <a:rPr lang="zh-TW" altLang="zh-TW" sz="3800" b="1">
                <a:solidFill>
                  <a:srgbClr val="3333FF"/>
                </a:solidFill>
              </a:rPr>
              <a:t>支持正義</a:t>
            </a:r>
            <a:r>
              <a:rPr lang="zh-TW" altLang="en-US" sz="3800" b="1">
                <a:solidFill>
                  <a:srgbClr val="3333FF"/>
                </a:solidFill>
              </a:rPr>
              <a:t>」</a:t>
            </a:r>
            <a:r>
              <a:rPr lang="zh-TW" altLang="zh-TW" sz="3800" b="1">
                <a:solidFill>
                  <a:srgbClr val="3333FF"/>
                </a:solidFill>
              </a:rPr>
              <a:t>；你</a:t>
            </a:r>
            <a:r>
              <a:rPr lang="zh-TW" altLang="en-US" sz="3800" b="1">
                <a:solidFill>
                  <a:srgbClr val="3333FF"/>
                </a:solidFill>
              </a:rPr>
              <a:t>「</a:t>
            </a:r>
            <a:r>
              <a:rPr lang="zh-TW" altLang="zh-TW" sz="3800" b="1">
                <a:solidFill>
                  <a:srgbClr val="3333FF"/>
                </a:solidFill>
              </a:rPr>
              <a:t>御用學者</a:t>
            </a:r>
            <a:r>
              <a:rPr lang="zh-TW" altLang="en-US" sz="3800" b="1">
                <a:solidFill>
                  <a:srgbClr val="3333FF"/>
                </a:solidFill>
              </a:rPr>
              <a:t>」</a:t>
            </a:r>
            <a:endParaRPr lang="zh-TW" altLang="en-US" sz="3800">
              <a:solidFill>
                <a:srgbClr val="3333FF"/>
              </a:solidFill>
            </a:endParaRPr>
          </a:p>
        </p:txBody>
      </p:sp>
      <p:sp>
        <p:nvSpPr>
          <p:cNvPr id="87043" name="內容版面配置區 2">
            <a:extLst>
              <a:ext uri="{FF2B5EF4-FFF2-40B4-BE49-F238E27FC236}">
                <a16:creationId xmlns:a16="http://schemas.microsoft.com/office/drawing/2014/main" id="{85EDC227-DE25-4F58-86F2-8532641F5EF2}"/>
              </a:ext>
            </a:extLst>
          </p:cNvPr>
          <p:cNvSpPr>
            <a:spLocks noGrp="1"/>
          </p:cNvSpPr>
          <p:nvPr>
            <p:ph idx="1"/>
          </p:nvPr>
        </p:nvSpPr>
        <p:spPr/>
        <p:txBody>
          <a:bodyPr/>
          <a:lstStyle/>
          <a:p>
            <a:r>
              <a:rPr lang="zh-TW" altLang="en-US" b="1">
                <a:solidFill>
                  <a:srgbClr val="009900"/>
                </a:solidFill>
              </a:rPr>
              <a:t>民眾說</a:t>
            </a:r>
            <a:r>
              <a:rPr lang="zh-TW" altLang="zh-TW" b="1">
                <a:solidFill>
                  <a:srgbClr val="009900"/>
                </a:solidFill>
              </a:rPr>
              <a:t>專家支持電磁波無害就是被業者收買</a:t>
            </a:r>
            <a:r>
              <a:rPr lang="zh-TW" altLang="en-US" b="1">
                <a:solidFill>
                  <a:srgbClr val="009900"/>
                </a:solidFill>
              </a:rPr>
              <a:t>的</a:t>
            </a:r>
            <a:r>
              <a:rPr lang="zh-TW" altLang="zh-TW" b="1">
                <a:solidFill>
                  <a:srgbClr val="009900"/>
                </a:solidFill>
              </a:rPr>
              <a:t>「御用專家」</a:t>
            </a:r>
            <a:r>
              <a:rPr lang="zh-TW" altLang="en-US" b="1">
                <a:solidFill>
                  <a:srgbClr val="009900"/>
                </a:solidFill>
              </a:rPr>
              <a:t>。則</a:t>
            </a:r>
            <a:r>
              <a:rPr lang="zh-TW" altLang="zh-TW" b="1">
                <a:solidFill>
                  <a:srgbClr val="009900"/>
                </a:solidFill>
              </a:rPr>
              <a:t>同意民眾觀點的專家呢？為何就不是「御用專家」？</a:t>
            </a:r>
            <a:endParaRPr lang="en-US" altLang="zh-TW" b="1">
              <a:solidFill>
                <a:srgbClr val="009900"/>
              </a:solidFill>
            </a:endParaRPr>
          </a:p>
          <a:p>
            <a:r>
              <a:rPr lang="zh-TW" altLang="zh-TW" b="1">
                <a:solidFill>
                  <a:srgbClr val="009900"/>
                </a:solidFill>
              </a:rPr>
              <a:t>雙重標準</a:t>
            </a:r>
            <a:r>
              <a:rPr lang="zh-TW" altLang="en-US" b="1">
                <a:solidFill>
                  <a:srgbClr val="009900"/>
                </a:solidFill>
              </a:rPr>
              <a:t>「</a:t>
            </a:r>
            <a:r>
              <a:rPr lang="zh-TW" altLang="zh-TW" b="1">
                <a:solidFill>
                  <a:srgbClr val="009900"/>
                </a:solidFill>
              </a:rPr>
              <a:t>順我者興、逆我者亡</a:t>
            </a:r>
            <a:r>
              <a:rPr lang="zh-TW" altLang="en-US" b="1">
                <a:solidFill>
                  <a:srgbClr val="009900"/>
                </a:solidFill>
              </a:rPr>
              <a:t>」</a:t>
            </a:r>
            <a:r>
              <a:rPr lang="zh-TW" altLang="zh-TW" b="1">
                <a:solidFill>
                  <a:srgbClr val="009900"/>
                </a:solidFill>
              </a:rPr>
              <a:t>？</a:t>
            </a:r>
            <a:endParaRPr lang="zh-TW" altLang="en-US" b="1">
              <a:solidFill>
                <a:srgbClr val="009900"/>
              </a:solidFill>
            </a:endParaRPr>
          </a:p>
        </p:txBody>
      </p:sp>
      <p:pic>
        <p:nvPicPr>
          <p:cNvPr id="87044" name="圖片 1">
            <a:extLst>
              <a:ext uri="{FF2B5EF4-FFF2-40B4-BE49-F238E27FC236}">
                <a16:creationId xmlns:a16="http://schemas.microsoft.com/office/drawing/2014/main" id="{AE3B8A2B-B9C0-436B-8B6A-6CBA71643C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4365625"/>
            <a:ext cx="13335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標題 1">
            <a:extLst>
              <a:ext uri="{FF2B5EF4-FFF2-40B4-BE49-F238E27FC236}">
                <a16:creationId xmlns:a16="http://schemas.microsoft.com/office/drawing/2014/main" id="{82C85FAF-0EB4-46CA-B598-827513F32234}"/>
              </a:ext>
            </a:extLst>
          </p:cNvPr>
          <p:cNvSpPr>
            <a:spLocks noGrp="1"/>
          </p:cNvSpPr>
          <p:nvPr>
            <p:ph type="title"/>
          </p:nvPr>
        </p:nvSpPr>
        <p:spPr/>
        <p:txBody>
          <a:bodyPr/>
          <a:lstStyle/>
          <a:p>
            <a:r>
              <a:rPr lang="zh-TW" altLang="zh-TW" sz="8000" b="1">
                <a:solidFill>
                  <a:srgbClr val="3333FF"/>
                </a:solidFill>
              </a:rPr>
              <a:t>不同</a:t>
            </a:r>
            <a:r>
              <a:rPr lang="zh-TW" altLang="en-US" sz="8000" b="1">
                <a:solidFill>
                  <a:srgbClr val="3333FF"/>
                </a:solidFill>
              </a:rPr>
              <a:t>的</a:t>
            </a:r>
            <a:r>
              <a:rPr lang="zh-TW" altLang="zh-TW" sz="8000" b="1">
                <a:solidFill>
                  <a:srgbClr val="3333FF"/>
                </a:solidFill>
              </a:rPr>
              <a:t>風險認知</a:t>
            </a:r>
            <a:endParaRPr lang="zh-TW" altLang="en-US" sz="8000" b="1">
              <a:solidFill>
                <a:srgbClr val="3333FF"/>
              </a:solidFill>
            </a:endParaRPr>
          </a:p>
        </p:txBody>
      </p:sp>
      <p:sp>
        <p:nvSpPr>
          <p:cNvPr id="88067" name="內容版面配置區 2">
            <a:extLst>
              <a:ext uri="{FF2B5EF4-FFF2-40B4-BE49-F238E27FC236}">
                <a16:creationId xmlns:a16="http://schemas.microsoft.com/office/drawing/2014/main" id="{4C883D83-9848-44E3-AEAB-7A2CE600480D}"/>
              </a:ext>
            </a:extLst>
          </p:cNvPr>
          <p:cNvSpPr>
            <a:spLocks noGrp="1"/>
          </p:cNvSpPr>
          <p:nvPr>
            <p:ph idx="1"/>
          </p:nvPr>
        </p:nvSpPr>
        <p:spPr>
          <a:xfrm>
            <a:off x="685800" y="1981200"/>
            <a:ext cx="1941513" cy="4114800"/>
          </a:xfrm>
        </p:spPr>
        <p:txBody>
          <a:bodyPr/>
          <a:lstStyle/>
          <a:p>
            <a:r>
              <a:rPr lang="zh-TW" altLang="zh-TW" b="1">
                <a:solidFill>
                  <a:srgbClr val="009900"/>
                </a:solidFill>
              </a:rPr>
              <a:t>公衛</a:t>
            </a:r>
            <a:r>
              <a:rPr lang="zh-TW" altLang="zh-TW" sz="2400" b="1"/>
              <a:t>最</a:t>
            </a:r>
            <a:r>
              <a:rPr lang="zh-TW" altLang="en-US" sz="2400" b="1"/>
              <a:t>保守</a:t>
            </a:r>
            <a:r>
              <a:rPr lang="zh-TW" altLang="zh-TW" b="1">
                <a:solidFill>
                  <a:srgbClr val="009900"/>
                </a:solidFill>
              </a:rPr>
              <a:t>、醫生、電機物理</a:t>
            </a:r>
            <a:endParaRPr lang="en-US" altLang="zh-TW" b="1">
              <a:solidFill>
                <a:srgbClr val="009900"/>
              </a:solidFill>
            </a:endParaRPr>
          </a:p>
        </p:txBody>
      </p:sp>
      <p:pic>
        <p:nvPicPr>
          <p:cNvPr id="88068" name="圖片 1">
            <a:extLst>
              <a:ext uri="{FF2B5EF4-FFF2-40B4-BE49-F238E27FC236}">
                <a16:creationId xmlns:a16="http://schemas.microsoft.com/office/drawing/2014/main" id="{D7BEA2EB-D617-4172-AFC1-6310702F5B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981200"/>
            <a:ext cx="4608513"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標題 1">
            <a:extLst>
              <a:ext uri="{FF2B5EF4-FFF2-40B4-BE49-F238E27FC236}">
                <a16:creationId xmlns:a16="http://schemas.microsoft.com/office/drawing/2014/main" id="{C56F902B-7639-443C-8E5B-F211626A8161}"/>
              </a:ext>
            </a:extLst>
          </p:cNvPr>
          <p:cNvSpPr>
            <a:spLocks noGrp="1"/>
          </p:cNvSpPr>
          <p:nvPr>
            <p:ph type="title"/>
          </p:nvPr>
        </p:nvSpPr>
        <p:spPr/>
        <p:txBody>
          <a:bodyPr/>
          <a:lstStyle/>
          <a:p>
            <a:r>
              <a:rPr lang="zh-TW" altLang="en-US" sz="5400" b="1">
                <a:solidFill>
                  <a:srgbClr val="3333FF"/>
                </a:solidFill>
              </a:rPr>
              <a:t>為何專家不去淌混水？</a:t>
            </a:r>
          </a:p>
        </p:txBody>
      </p:sp>
      <p:sp>
        <p:nvSpPr>
          <p:cNvPr id="89091" name="內容版面配置區 2">
            <a:extLst>
              <a:ext uri="{FF2B5EF4-FFF2-40B4-BE49-F238E27FC236}">
                <a16:creationId xmlns:a16="http://schemas.microsoft.com/office/drawing/2014/main" id="{32CA154B-648B-49C4-83A0-D1B0F02D7B44}"/>
              </a:ext>
            </a:extLst>
          </p:cNvPr>
          <p:cNvSpPr>
            <a:spLocks noGrp="1"/>
          </p:cNvSpPr>
          <p:nvPr>
            <p:ph idx="1"/>
          </p:nvPr>
        </p:nvSpPr>
        <p:spPr/>
        <p:txBody>
          <a:bodyPr/>
          <a:lstStyle/>
          <a:p>
            <a:r>
              <a:rPr lang="zh-TW" altLang="en-US" b="1">
                <a:solidFill>
                  <a:srgbClr val="009900"/>
                </a:solidFill>
              </a:rPr>
              <a:t>民眾抗議之因（</a:t>
            </a:r>
            <a:r>
              <a:rPr lang="en-US" altLang="zh-TW" b="1">
                <a:solidFill>
                  <a:srgbClr val="009900"/>
                </a:solidFill>
              </a:rPr>
              <a:t>1</a:t>
            </a:r>
            <a:r>
              <a:rPr lang="zh-TW" altLang="en-US" b="1">
                <a:solidFill>
                  <a:srgbClr val="009900"/>
                </a:solidFill>
              </a:rPr>
              <a:t>）回饋金分配「利益不均」（</a:t>
            </a:r>
            <a:r>
              <a:rPr lang="en-US" altLang="zh-TW" b="1">
                <a:solidFill>
                  <a:srgbClr val="009900"/>
                </a:solidFill>
              </a:rPr>
              <a:t>2</a:t>
            </a:r>
            <a:r>
              <a:rPr lang="zh-TW" altLang="en-US" b="1">
                <a:solidFill>
                  <a:srgbClr val="009900"/>
                </a:solidFill>
              </a:rPr>
              <a:t>）不管多少錢絕不接受</a:t>
            </a:r>
            <a:endParaRPr lang="en-US" altLang="zh-TW" b="1">
              <a:solidFill>
                <a:srgbClr val="009900"/>
              </a:solidFill>
            </a:endParaRPr>
          </a:p>
          <a:p>
            <a:r>
              <a:rPr lang="zh-TW" altLang="en-US" b="1">
                <a:solidFill>
                  <a:srgbClr val="009900"/>
                </a:solidFill>
              </a:rPr>
              <a:t>前者是人性貪婪；後者是科學證據也不說服不了，反正就是不接受</a:t>
            </a:r>
          </a:p>
        </p:txBody>
      </p:sp>
      <p:pic>
        <p:nvPicPr>
          <p:cNvPr id="89092" name="圖片 1">
            <a:extLst>
              <a:ext uri="{FF2B5EF4-FFF2-40B4-BE49-F238E27FC236}">
                <a16:creationId xmlns:a16="http://schemas.microsoft.com/office/drawing/2014/main" id="{8D45C9FA-66C3-4683-97D3-EA679C6992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391025"/>
            <a:ext cx="23622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a:extLst>
              <a:ext uri="{FF2B5EF4-FFF2-40B4-BE49-F238E27FC236}">
                <a16:creationId xmlns:a16="http://schemas.microsoft.com/office/drawing/2014/main" id="{7C8DE235-A7B6-4409-8042-B63DB6BD4CA3}"/>
              </a:ext>
            </a:extLst>
          </p:cNvPr>
          <p:cNvSpPr>
            <a:spLocks noGrp="1"/>
          </p:cNvSpPr>
          <p:nvPr>
            <p:ph type="title"/>
          </p:nvPr>
        </p:nvSpPr>
        <p:spPr/>
        <p:txBody>
          <a:bodyPr/>
          <a:lstStyle/>
          <a:p>
            <a:endParaRPr lang="zh-TW" altLang="en-US"/>
          </a:p>
        </p:txBody>
      </p:sp>
      <p:sp>
        <p:nvSpPr>
          <p:cNvPr id="10243" name="內容版面配置區 2">
            <a:extLst>
              <a:ext uri="{FF2B5EF4-FFF2-40B4-BE49-F238E27FC236}">
                <a16:creationId xmlns:a16="http://schemas.microsoft.com/office/drawing/2014/main" id="{3E55EA5D-03A6-49FB-A0BA-CB975A7B3AEE}"/>
              </a:ext>
            </a:extLst>
          </p:cNvPr>
          <p:cNvSpPr>
            <a:spLocks noGrp="1"/>
          </p:cNvSpPr>
          <p:nvPr>
            <p:ph idx="1"/>
          </p:nvPr>
        </p:nvSpPr>
        <p:spPr>
          <a:xfrm>
            <a:off x="685800" y="549275"/>
            <a:ext cx="7772400" cy="5546725"/>
          </a:xfrm>
        </p:spPr>
        <p:txBody>
          <a:bodyPr/>
          <a:lstStyle/>
          <a:p>
            <a:r>
              <a:rPr lang="zh-TW" altLang="en-US" b="1">
                <a:solidFill>
                  <a:srgbClr val="009900"/>
                </a:solidFill>
              </a:rPr>
              <a:t>傳統用熱傳導烹煮，自外表逐漸加熱食物。微波則直接震盪水分子，摩擦變熱</a:t>
            </a:r>
            <a:endParaRPr lang="en-US" altLang="zh-TW" b="1">
              <a:solidFill>
                <a:srgbClr val="009900"/>
              </a:solidFill>
            </a:endParaRPr>
          </a:p>
          <a:p>
            <a:r>
              <a:rPr lang="zh-TW" altLang="en-US" sz="1600" b="1"/>
              <a:t>微波爐約轉換</a:t>
            </a:r>
            <a:r>
              <a:rPr lang="en-US" altLang="zh-TW" sz="1600" b="1"/>
              <a:t>50%</a:t>
            </a:r>
            <a:r>
              <a:rPr lang="zh-TW" altLang="en-US" sz="1600" b="1"/>
              <a:t>的電能到食物上，傳統的烤箱則只有</a:t>
            </a:r>
            <a:r>
              <a:rPr lang="en-US" altLang="zh-TW" sz="1600" b="1"/>
              <a:t>10%</a:t>
            </a:r>
          </a:p>
        </p:txBody>
      </p:sp>
      <p:pic>
        <p:nvPicPr>
          <p:cNvPr id="10244" name="圖片 4">
            <a:extLst>
              <a:ext uri="{FF2B5EF4-FFF2-40B4-BE49-F238E27FC236}">
                <a16:creationId xmlns:a16="http://schemas.microsoft.com/office/drawing/2014/main" id="{0BB52562-9495-4FAC-9E9A-CE71584ED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289675"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標題 1">
            <a:extLst>
              <a:ext uri="{FF2B5EF4-FFF2-40B4-BE49-F238E27FC236}">
                <a16:creationId xmlns:a16="http://schemas.microsoft.com/office/drawing/2014/main" id="{B439A3C0-5E16-4AAF-9A7C-11DA0F8107A6}"/>
              </a:ext>
            </a:extLst>
          </p:cNvPr>
          <p:cNvSpPr>
            <a:spLocks noGrp="1"/>
          </p:cNvSpPr>
          <p:nvPr>
            <p:ph type="title"/>
          </p:nvPr>
        </p:nvSpPr>
        <p:spPr/>
        <p:txBody>
          <a:bodyPr/>
          <a:lstStyle/>
          <a:p>
            <a:r>
              <a:rPr lang="zh-TW" altLang="zh-TW" sz="4800" b="1">
                <a:solidFill>
                  <a:srgbClr val="3333FF"/>
                </a:solidFill>
              </a:rPr>
              <a:t>有人反對就是「沒定論」？</a:t>
            </a:r>
            <a:endParaRPr lang="zh-TW" altLang="en-US" sz="4800">
              <a:solidFill>
                <a:srgbClr val="3333FF"/>
              </a:solidFill>
            </a:endParaRPr>
          </a:p>
        </p:txBody>
      </p:sp>
      <p:sp>
        <p:nvSpPr>
          <p:cNvPr id="90115" name="內容版面配置區 2">
            <a:extLst>
              <a:ext uri="{FF2B5EF4-FFF2-40B4-BE49-F238E27FC236}">
                <a16:creationId xmlns:a16="http://schemas.microsoft.com/office/drawing/2014/main" id="{A9924F47-A12A-4F7D-B3F5-D64508EE6E0E}"/>
              </a:ext>
            </a:extLst>
          </p:cNvPr>
          <p:cNvSpPr>
            <a:spLocks noGrp="1"/>
          </p:cNvSpPr>
          <p:nvPr>
            <p:ph idx="1"/>
          </p:nvPr>
        </p:nvSpPr>
        <p:spPr/>
        <p:txBody>
          <a:bodyPr/>
          <a:lstStyle/>
          <a:p>
            <a:r>
              <a:rPr lang="zh-TW" altLang="en-US" b="1">
                <a:solidFill>
                  <a:srgbClr val="009900"/>
                </a:solidFill>
              </a:rPr>
              <a:t>異議「春風吹又生」</a:t>
            </a:r>
            <a:endParaRPr lang="en-US" altLang="zh-TW" b="1">
              <a:solidFill>
                <a:srgbClr val="009900"/>
              </a:solidFill>
            </a:endParaRPr>
          </a:p>
          <a:p>
            <a:r>
              <a:rPr lang="zh-TW" altLang="zh-TW" b="1">
                <a:solidFill>
                  <a:srgbClr val="009900"/>
                </a:solidFill>
              </a:rPr>
              <a:t>何時可說某物致病的因果關係已確立了？大概不會有全世界每個人都同意的時候</a:t>
            </a:r>
            <a:r>
              <a:rPr lang="zh-TW" altLang="en-US" b="1">
                <a:solidFill>
                  <a:srgbClr val="009900"/>
                </a:solidFill>
              </a:rPr>
              <a:t>（至今</a:t>
            </a:r>
            <a:r>
              <a:rPr lang="zh-TW" altLang="zh-TW" b="1">
                <a:solidFill>
                  <a:srgbClr val="009900"/>
                </a:solidFill>
              </a:rPr>
              <a:t>懷疑者</a:t>
            </a:r>
            <a:r>
              <a:rPr lang="zh-TW" altLang="en-US" b="1">
                <a:solidFill>
                  <a:srgbClr val="009900"/>
                </a:solidFill>
              </a:rPr>
              <a:t>仍</a:t>
            </a:r>
            <a:r>
              <a:rPr lang="zh-TW" altLang="zh-TW" b="1">
                <a:solidFill>
                  <a:srgbClr val="009900"/>
                </a:solidFill>
              </a:rPr>
              <a:t>稱，抽菸與肺癌的因果關係還沒得到證明</a:t>
            </a:r>
            <a:r>
              <a:rPr lang="zh-TW" altLang="en-US" b="1">
                <a:solidFill>
                  <a:srgbClr val="009900"/>
                </a:solidFill>
              </a:rPr>
              <a:t>）</a:t>
            </a:r>
            <a:r>
              <a:rPr lang="en-US" altLang="zh-TW" b="1">
                <a:solidFill>
                  <a:srgbClr val="009900"/>
                </a:solidFill>
              </a:rPr>
              <a:t> ----</a:t>
            </a:r>
            <a:r>
              <a:rPr lang="zh-TW" altLang="en-US" b="1">
                <a:solidFill>
                  <a:srgbClr val="009900"/>
                </a:solidFill>
              </a:rPr>
              <a:t>美國國家科學院</a:t>
            </a:r>
            <a:r>
              <a:rPr lang="en-US" altLang="zh-TW" b="1">
                <a:solidFill>
                  <a:srgbClr val="009900"/>
                </a:solidFill>
              </a:rPr>
              <a:t>1996</a:t>
            </a:r>
            <a:endParaRPr lang="zh-TW" altLang="en-US" b="1">
              <a:solidFill>
                <a:srgbClr val="009900"/>
              </a:solidFill>
            </a:endParaRPr>
          </a:p>
        </p:txBody>
      </p:sp>
      <p:pic>
        <p:nvPicPr>
          <p:cNvPr id="90116" name="圖片 1">
            <a:extLst>
              <a:ext uri="{FF2B5EF4-FFF2-40B4-BE49-F238E27FC236}">
                <a16:creationId xmlns:a16="http://schemas.microsoft.com/office/drawing/2014/main" id="{9215EF4A-5A0D-4278-B266-70AAE65CE8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4797425"/>
            <a:ext cx="27813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標題 1">
            <a:extLst>
              <a:ext uri="{FF2B5EF4-FFF2-40B4-BE49-F238E27FC236}">
                <a16:creationId xmlns:a16="http://schemas.microsoft.com/office/drawing/2014/main" id="{DCA7FDCF-3A3E-4B0D-80B3-5FA57419A1BF}"/>
              </a:ext>
            </a:extLst>
          </p:cNvPr>
          <p:cNvSpPr>
            <a:spLocks noGrp="1"/>
          </p:cNvSpPr>
          <p:nvPr>
            <p:ph type="title"/>
          </p:nvPr>
        </p:nvSpPr>
        <p:spPr/>
        <p:txBody>
          <a:bodyPr/>
          <a:lstStyle/>
          <a:p>
            <a:r>
              <a:rPr lang="zh-TW" altLang="zh-TW" sz="6600" b="1">
                <a:solidFill>
                  <a:srgbClr val="3333FF"/>
                </a:solidFill>
              </a:rPr>
              <a:t>何時才能耳根清靜？</a:t>
            </a:r>
            <a:endParaRPr lang="zh-TW" altLang="en-US" sz="6600">
              <a:solidFill>
                <a:srgbClr val="3333FF"/>
              </a:solidFill>
            </a:endParaRPr>
          </a:p>
        </p:txBody>
      </p:sp>
      <p:sp>
        <p:nvSpPr>
          <p:cNvPr id="91139" name="內容版面配置區 2">
            <a:extLst>
              <a:ext uri="{FF2B5EF4-FFF2-40B4-BE49-F238E27FC236}">
                <a16:creationId xmlns:a16="http://schemas.microsoft.com/office/drawing/2014/main" id="{78A3326B-5A39-4152-83E2-1F731ACC7F5F}"/>
              </a:ext>
            </a:extLst>
          </p:cNvPr>
          <p:cNvSpPr>
            <a:spLocks noGrp="1"/>
          </p:cNvSpPr>
          <p:nvPr>
            <p:ph idx="1"/>
          </p:nvPr>
        </p:nvSpPr>
        <p:spPr/>
        <p:txBody>
          <a:bodyPr/>
          <a:lstStyle/>
          <a:p>
            <a:r>
              <a:rPr lang="zh-TW" altLang="zh-TW" b="1">
                <a:solidFill>
                  <a:srgbClr val="009900"/>
                </a:solidFill>
              </a:rPr>
              <a:t>民眾認知科學無法保證絕對安全</a:t>
            </a:r>
            <a:r>
              <a:rPr lang="zh-TW" altLang="en-US" b="1">
                <a:solidFill>
                  <a:srgbClr val="009900"/>
                </a:solidFill>
              </a:rPr>
              <a:t>  </a:t>
            </a:r>
            <a:r>
              <a:rPr lang="en-US" altLang="zh-TW" b="1">
                <a:solidFill>
                  <a:srgbClr val="009900"/>
                </a:solidFill>
              </a:rPr>
              <a:t>or</a:t>
            </a:r>
          </a:p>
          <a:p>
            <a:r>
              <a:rPr lang="zh-TW" altLang="zh-TW" b="1">
                <a:solidFill>
                  <a:srgbClr val="009900"/>
                </a:solidFill>
              </a:rPr>
              <a:t>民眾和媒體對此事厭煩了</a:t>
            </a:r>
            <a:endParaRPr lang="zh-TW" altLang="en-US" b="1">
              <a:solidFill>
                <a:srgbClr val="009900"/>
              </a:solidFill>
            </a:endParaRPr>
          </a:p>
        </p:txBody>
      </p:sp>
      <p:pic>
        <p:nvPicPr>
          <p:cNvPr id="91140" name="圖片 1">
            <a:extLst>
              <a:ext uri="{FF2B5EF4-FFF2-40B4-BE49-F238E27FC236}">
                <a16:creationId xmlns:a16="http://schemas.microsoft.com/office/drawing/2014/main" id="{45592017-011F-4132-80B7-40E3931357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395663"/>
            <a:ext cx="299085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603D4244-2969-4C0D-9679-FF521B83B5D5}"/>
              </a:ext>
            </a:extLst>
          </p:cNvPr>
          <p:cNvSpPr>
            <a:spLocks noGrp="1"/>
          </p:cNvSpPr>
          <p:nvPr>
            <p:ph type="title"/>
          </p:nvPr>
        </p:nvSpPr>
        <p:spPr/>
        <p:txBody>
          <a:bodyPr/>
          <a:lstStyle/>
          <a:p>
            <a:r>
              <a:rPr lang="zh-TW" altLang="en-US" sz="6000" b="1">
                <a:solidFill>
                  <a:srgbClr val="3333FF"/>
                </a:solidFill>
              </a:rPr>
              <a:t>均勻受熱</a:t>
            </a:r>
            <a:r>
              <a:rPr lang="en-US" altLang="zh-TW" sz="6000" b="1">
                <a:solidFill>
                  <a:srgbClr val="3333FF"/>
                </a:solidFill>
              </a:rPr>
              <a:t>-1</a:t>
            </a:r>
            <a:r>
              <a:rPr lang="zh-TW" altLang="en-US" b="1">
                <a:solidFill>
                  <a:srgbClr val="3333FF"/>
                </a:solidFill>
              </a:rPr>
              <a:t>  </a:t>
            </a:r>
            <a:r>
              <a:rPr lang="zh-TW" altLang="en-US" sz="2000" b="1">
                <a:solidFill>
                  <a:schemeClr val="tx1"/>
                </a:solidFill>
              </a:rPr>
              <a:t>爐內轉盤讓食物可經歷不同區域</a:t>
            </a:r>
            <a:endParaRPr lang="zh-TW" altLang="en-US">
              <a:solidFill>
                <a:srgbClr val="3333FF"/>
              </a:solidFill>
            </a:endParaRPr>
          </a:p>
        </p:txBody>
      </p:sp>
      <p:sp>
        <p:nvSpPr>
          <p:cNvPr id="11267" name="內容版面配置區 2">
            <a:extLst>
              <a:ext uri="{FF2B5EF4-FFF2-40B4-BE49-F238E27FC236}">
                <a16:creationId xmlns:a16="http://schemas.microsoft.com/office/drawing/2014/main" id="{ACD4F95E-9502-4AF7-87D3-72508151B0DA}"/>
              </a:ext>
            </a:extLst>
          </p:cNvPr>
          <p:cNvSpPr>
            <a:spLocks noGrp="1"/>
          </p:cNvSpPr>
          <p:nvPr>
            <p:ph idx="1"/>
          </p:nvPr>
        </p:nvSpPr>
        <p:spPr>
          <a:xfrm>
            <a:off x="468313" y="2152650"/>
            <a:ext cx="3671887" cy="3943350"/>
          </a:xfrm>
        </p:spPr>
        <p:txBody>
          <a:bodyPr/>
          <a:lstStyle/>
          <a:p>
            <a:r>
              <a:rPr lang="zh-TW" altLang="en-US" sz="2400" b="1">
                <a:solidFill>
                  <a:srgbClr val="009900"/>
                </a:solidFill>
              </a:rPr>
              <a:t>微波會「干涉」：波相遇時，波峰和波谷可互相增強（建設性干涉），或抵銷（破壞性干涉）</a:t>
            </a:r>
            <a:endParaRPr lang="en-US" altLang="zh-TW" sz="2400" b="1">
              <a:solidFill>
                <a:srgbClr val="009900"/>
              </a:solidFill>
            </a:endParaRPr>
          </a:p>
          <a:p>
            <a:r>
              <a:rPr lang="zh-TW" altLang="en-US" sz="2400" b="1">
                <a:solidFill>
                  <a:srgbClr val="009900"/>
                </a:solidFill>
              </a:rPr>
              <a:t>爐內有些區域的食物熱得較快（建設性干涉），有些則沒受熱（破壞性干涉）</a:t>
            </a:r>
            <a:endParaRPr lang="zh-TW" altLang="en-US"/>
          </a:p>
        </p:txBody>
      </p:sp>
      <p:pic>
        <p:nvPicPr>
          <p:cNvPr id="11268" name="圖片 5">
            <a:extLst>
              <a:ext uri="{FF2B5EF4-FFF2-40B4-BE49-F238E27FC236}">
                <a16:creationId xmlns:a16="http://schemas.microsoft.com/office/drawing/2014/main" id="{8F9CB596-5D81-4D36-A27C-CEBC0086D4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2438" y="2152650"/>
            <a:ext cx="45783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a:extLst>
              <a:ext uri="{FF2B5EF4-FFF2-40B4-BE49-F238E27FC236}">
                <a16:creationId xmlns:a16="http://schemas.microsoft.com/office/drawing/2014/main" id="{7B4EA9B9-8A97-4D33-88A3-827DD89FA8A3}"/>
              </a:ext>
            </a:extLst>
          </p:cNvPr>
          <p:cNvSpPr>
            <a:spLocks noGrp="1"/>
          </p:cNvSpPr>
          <p:nvPr>
            <p:ph type="title"/>
          </p:nvPr>
        </p:nvSpPr>
        <p:spPr/>
        <p:txBody>
          <a:bodyPr/>
          <a:lstStyle/>
          <a:p>
            <a:r>
              <a:rPr lang="zh-TW" altLang="en-US" sz="8800" b="1">
                <a:solidFill>
                  <a:srgbClr val="3333FF"/>
                </a:solidFill>
              </a:rPr>
              <a:t>均勻受熱</a:t>
            </a:r>
            <a:r>
              <a:rPr lang="en-US" altLang="zh-TW" sz="8800" b="1">
                <a:solidFill>
                  <a:srgbClr val="3333FF"/>
                </a:solidFill>
              </a:rPr>
              <a:t>-2</a:t>
            </a:r>
            <a:endParaRPr lang="zh-TW" altLang="en-US" sz="8800"/>
          </a:p>
        </p:txBody>
      </p:sp>
      <p:sp>
        <p:nvSpPr>
          <p:cNvPr id="12291" name="內容版面配置區 2">
            <a:extLst>
              <a:ext uri="{FF2B5EF4-FFF2-40B4-BE49-F238E27FC236}">
                <a16:creationId xmlns:a16="http://schemas.microsoft.com/office/drawing/2014/main" id="{CF07261A-A959-4A2B-9071-2E9AF271F2F8}"/>
              </a:ext>
            </a:extLst>
          </p:cNvPr>
          <p:cNvSpPr>
            <a:spLocks noGrp="1"/>
          </p:cNvSpPr>
          <p:nvPr>
            <p:ph idx="1"/>
          </p:nvPr>
        </p:nvSpPr>
        <p:spPr>
          <a:xfrm>
            <a:off x="685800" y="1981200"/>
            <a:ext cx="4462463" cy="4114800"/>
          </a:xfrm>
        </p:spPr>
        <p:txBody>
          <a:bodyPr/>
          <a:lstStyle/>
          <a:p>
            <a:r>
              <a:rPr lang="zh-TW" altLang="en-US" sz="3000" b="1">
                <a:solidFill>
                  <a:srgbClr val="009900"/>
                </a:solidFill>
              </a:rPr>
              <a:t>不含水的食物就不會受熱</a:t>
            </a:r>
            <a:endParaRPr lang="en-US" altLang="zh-TW" sz="3000" b="1">
              <a:solidFill>
                <a:srgbClr val="009900"/>
              </a:solidFill>
            </a:endParaRPr>
          </a:p>
          <a:p>
            <a:r>
              <a:rPr lang="zh-TW" altLang="en-US" sz="3000" b="1">
                <a:solidFill>
                  <a:srgbClr val="009900"/>
                </a:solidFill>
              </a:rPr>
              <a:t>食物中水分子若不能扭動（諸如冰凍食物）也不會變熱，但冷凍中還有自由水分子（不完美冰晶），漸可解凍</a:t>
            </a:r>
          </a:p>
        </p:txBody>
      </p:sp>
      <p:pic>
        <p:nvPicPr>
          <p:cNvPr id="12292" name="圖片 1">
            <a:extLst>
              <a:ext uri="{FF2B5EF4-FFF2-40B4-BE49-F238E27FC236}">
                <a16:creationId xmlns:a16="http://schemas.microsoft.com/office/drawing/2014/main" id="{DEF8CC11-A5A7-4DFF-BDE3-229020E957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955800"/>
            <a:ext cx="336232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36733</TotalTime>
  <Words>2657</Words>
  <Application>Microsoft Office PowerPoint</Application>
  <PresentationFormat>如螢幕大小 (4:3)</PresentationFormat>
  <Paragraphs>220</Paragraphs>
  <Slides>71</Slides>
  <Notes>16</Notes>
  <HiddenSlides>0</HiddenSlides>
  <MMClips>0</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2</vt:i4>
      </vt:variant>
      <vt:variant>
        <vt:lpstr>投影片標題</vt:lpstr>
      </vt:variant>
      <vt:variant>
        <vt:i4>71</vt:i4>
      </vt:variant>
    </vt:vector>
  </HeadingPairs>
  <TitlesOfParts>
    <vt:vector size="78" baseType="lpstr">
      <vt:lpstr>Times New Roman</vt:lpstr>
      <vt:lpstr>新細明體</vt:lpstr>
      <vt:lpstr>Arial</vt:lpstr>
      <vt:lpstr>標楷體</vt:lpstr>
      <vt:lpstr>預設簡報設計</vt:lpstr>
      <vt:lpstr>Microsoft Excel 圖表</vt:lpstr>
      <vt:lpstr>圖片</vt:lpstr>
      <vt:lpstr>電磁波-3</vt:lpstr>
      <vt:lpstr>PowerPoint 簡報</vt:lpstr>
      <vt:lpstr>目錄</vt:lpstr>
      <vt:lpstr>微波 微波爐、雷達</vt:lpstr>
      <vt:lpstr>孰令致之？</vt:lpstr>
      <vt:lpstr>PowerPoint 簡報</vt:lpstr>
      <vt:lpstr>PowerPoint 簡報</vt:lpstr>
      <vt:lpstr>均勻受熱-1  爐內轉盤讓食物可經歷不同區域</vt:lpstr>
      <vt:lpstr>均勻受熱-2</vt:lpstr>
      <vt:lpstr>微波爐安全嗎？</vt:lpstr>
      <vt:lpstr>爐內可放金屬嗎 -1</vt:lpstr>
      <vt:lpstr>爐內可放金屬嗎 -2</vt:lpstr>
      <vt:lpstr>爐內可放金屬嗎 -3</vt:lpstr>
      <vt:lpstr>爐內可放金屬嗎 -4</vt:lpstr>
      <vt:lpstr>爐內可用塑膠品嗎 -1</vt:lpstr>
      <vt:lpstr>爐內可用塑膠品嗎 -2</vt:lpstr>
      <vt:lpstr>突沸現象：超熱</vt:lpstr>
      <vt:lpstr>避免突沸受傷</vt:lpstr>
      <vt:lpstr>微波爆米花的原理</vt:lpstr>
      <vt:lpstr>有食物吸納微波</vt:lpstr>
      <vt:lpstr>微波外洩問題</vt:lpstr>
      <vt:lpstr>PowerPoint 簡報</vt:lpstr>
      <vt:lpstr>微波爐檢測安全無虞2007-7-26 </vt:lpstr>
      <vt:lpstr>愛烤肉、怕微波？</vt:lpstr>
      <vt:lpstr>只生女孩，或甚不孕？</vt:lpstr>
      <vt:lpstr>闢謠闢不完</vt:lpstr>
      <vt:lpstr>莫斯科美國大使館受微波1953~1976</vt:lpstr>
      <vt:lpstr>雷達站 2007-7-24</vt:lpstr>
      <vt:lpstr>世衛-1 1999年第226號文件</vt:lpstr>
      <vt:lpstr>世衛-2 生理效應</vt:lpstr>
      <vt:lpstr>世衛-3 使用能量</vt:lpstr>
      <vt:lpstr>世衛-4 雷達到人體不及1/100</vt:lpstr>
      <vt:lpstr>世衛-5 警用雷達</vt:lpstr>
      <vt:lpstr>世衛-6 非熱效應？</vt:lpstr>
      <vt:lpstr>世衛-7 臨界值</vt:lpstr>
      <vt:lpstr>怪罪雷達 2007-7-24媒體</vt:lpstr>
      <vt:lpstr>實證</vt:lpstr>
      <vt:lpstr>傷害的歸因方式缺因果、關聯證據</vt:lpstr>
      <vt:lpstr>與鄰居比較</vt:lpstr>
      <vt:lpstr>聽說「不少」癌症個案時</vt:lpstr>
      <vt:lpstr>恐慌-4 其實是「錯誤認知」在傷害民眾（非電磁波）</vt:lpstr>
      <vt:lpstr>商機 擋掉有害的手機電磁波 $24</vt:lpstr>
      <vt:lpstr>（可見）光 紫外光</vt:lpstr>
      <vt:lpstr>PowerPoint 簡報</vt:lpstr>
      <vt:lpstr>防曬油 防紫外線一法</vt:lpstr>
      <vt:lpstr>成本效益何在？</vt:lpstr>
      <vt:lpstr>每天幾分鐘日照有益健康</vt:lpstr>
      <vt:lpstr>PowerPoint 簡報</vt:lpstr>
      <vt:lpstr>PowerPoint 簡報</vt:lpstr>
      <vt:lpstr>盛行率 2011台灣公衛學者 各國宣稱電磁過敏人數比例：台灣遙遙領先</vt:lpstr>
      <vt:lpstr>世界衛生組織：安啦</vt:lpstr>
      <vt:lpstr>電磁過敏測試 </vt:lpstr>
      <vt:lpstr>名人光環誤導蒼生</vt:lpstr>
      <vt:lpstr>拉民眾上媒體秀症狀 2007</vt:lpstr>
      <vt:lpstr>PowerPoint 簡報</vt:lpstr>
      <vt:lpstr>反安慰劑效應Nocebo effect</vt:lpstr>
      <vt:lpstr>需要訂定「敏感地區」嗎？</vt:lpstr>
      <vt:lpstr>預警原則</vt:lpstr>
      <vt:lpstr>預警原則可預警本身？</vt:lpstr>
      <vt:lpstr>回力鏢 boomerang</vt:lpstr>
      <vt:lpstr>優缺併陳</vt:lpstr>
      <vt:lpstr>世界衛生組織</vt:lpstr>
      <vt:lpstr>討論</vt:lpstr>
      <vt:lpstr>正確知識的重要性</vt:lpstr>
      <vt:lpstr>反對者於午夜夢迴時，可捫心自問：「我真的瞭解電磁波（健康效應）？」</vt:lpstr>
      <vt:lpstr>萬千寵愛在一身</vt:lpstr>
      <vt:lpstr>我「支持正義」；你「御用學者」</vt:lpstr>
      <vt:lpstr>不同的風險認知</vt:lpstr>
      <vt:lpstr>為何專家不去淌混水？</vt:lpstr>
      <vt:lpstr>有人反對就是「沒定論」？</vt:lpstr>
      <vt:lpstr>何時才能耳根清靜？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簡大</cp:lastModifiedBy>
  <cp:revision>2639</cp:revision>
  <dcterms:created xsi:type="dcterms:W3CDTF">2007-05-26T05:00:18Z</dcterms:created>
  <dcterms:modified xsi:type="dcterms:W3CDTF">2020-07-22T16:44:11Z</dcterms:modified>
</cp:coreProperties>
</file>